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660" r:id="rId3"/>
    <p:sldMasterId id="2147483648" r:id="rId4"/>
  </p:sldMasterIdLst>
  <p:sldIdLst>
    <p:sldId id="272" r:id="rId5"/>
    <p:sldId id="270" r:id="rId6"/>
    <p:sldId id="284" r:id="rId7"/>
    <p:sldId id="256" r:id="rId8"/>
    <p:sldId id="273" r:id="rId9"/>
    <p:sldId id="267" r:id="rId10"/>
    <p:sldId id="271" r:id="rId11"/>
    <p:sldId id="277" r:id="rId12"/>
    <p:sldId id="280" r:id="rId13"/>
    <p:sldId id="262" r:id="rId14"/>
    <p:sldId id="257" r:id="rId15"/>
    <p:sldId id="258" r:id="rId16"/>
    <p:sldId id="263" r:id="rId17"/>
    <p:sldId id="281" r:id="rId18"/>
    <p:sldId id="282" r:id="rId19"/>
    <p:sldId id="261" r:id="rId20"/>
    <p:sldId id="265" r:id="rId21"/>
    <p:sldId id="285"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D4D6D1-5123-49B9-A8A5-4F51A2052F2A}" v="1645" dt="2023-05-30T20:03:38.373"/>
    <p1510:client id="{5CB4CFF7-F750-49C2-AD22-648E26BADFD8}" v="1354" dt="2023-05-30T20:04:32.834"/>
    <p1510:client id="{9651973B-2CC0-4B3B-86AF-911C9FA79B6B}" v="322" dt="2023-05-30T18:02:17.781"/>
    <p1510:client id="{A94EA7F0-33C8-445A-9C19-5AAA9EF6AAF0}" v="594" dt="2023-05-30T19:10:55.271"/>
    <p1510:client id="{F79DE070-B364-4C82-8F83-3781D2BBB758}" v="719" dt="2023-05-30T19:54:17.1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451"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606A31-15E8-4B37-90C5-2B3219E158C0}" type="doc">
      <dgm:prSet loTypeId="urn:microsoft.com/office/officeart/2005/8/layout/vList3" loCatId="list" qsTypeId="urn:microsoft.com/office/officeart/2005/8/quickstyle/simple1" qsCatId="simple" csTypeId="urn:microsoft.com/office/officeart/2005/8/colors/accent1_2" csCatId="accent1" phldr="1"/>
      <dgm:spPr/>
    </dgm:pt>
    <dgm:pt modelId="{FCD0EC22-86C0-415F-ADE6-62F4DF492876}">
      <dgm:prSet phldrT="[Text]" custT="1"/>
      <dgm:spPr/>
      <dgm:t>
        <a:bodyPr/>
        <a:lstStyle/>
        <a:p>
          <a:r>
            <a:rPr lang="en-IN" sz="1400" b="1" dirty="0"/>
            <a:t>P/E (%) :</a:t>
          </a:r>
          <a:r>
            <a:rPr lang="en-IN" sz="1400" b="0" dirty="0"/>
            <a:t> </a:t>
          </a:r>
          <a:r>
            <a:rPr lang="en-IN" sz="1400" b="1" i="0" dirty="0"/>
            <a:t>9.83</a:t>
          </a:r>
          <a:endParaRPr lang="en-IN" sz="1400" b="1" dirty="0"/>
        </a:p>
      </dgm:t>
    </dgm:pt>
    <dgm:pt modelId="{FF4627DE-E3B8-4B20-BE12-C122A1F86E1E}" type="parTrans" cxnId="{F8526B2E-E576-4C9F-89E8-47B172A4AA75}">
      <dgm:prSet/>
      <dgm:spPr/>
      <dgm:t>
        <a:bodyPr/>
        <a:lstStyle/>
        <a:p>
          <a:endParaRPr lang="en-IN"/>
        </a:p>
      </dgm:t>
    </dgm:pt>
    <dgm:pt modelId="{1000E0EA-5C31-4087-9AC9-573BAC94F202}" type="sibTrans" cxnId="{F8526B2E-E576-4C9F-89E8-47B172A4AA75}">
      <dgm:prSet/>
      <dgm:spPr/>
      <dgm:t>
        <a:bodyPr/>
        <a:lstStyle/>
        <a:p>
          <a:endParaRPr lang="en-IN"/>
        </a:p>
      </dgm:t>
    </dgm:pt>
    <dgm:pt modelId="{ABDD8D60-D63C-4386-BA10-91F74DB71D39}">
      <dgm:prSet phldrT="[Text]" custT="1"/>
      <dgm:spPr/>
      <dgm:t>
        <a:bodyPr/>
        <a:lstStyle/>
        <a:p>
          <a:pPr>
            <a:buNone/>
          </a:pPr>
          <a:r>
            <a:rPr lang="en-IN" sz="1400" b="1" dirty="0"/>
            <a:t>Net Profit  QTR (Rs. Cr) :</a:t>
          </a:r>
        </a:p>
        <a:p>
          <a:pPr>
            <a:buNone/>
          </a:pPr>
          <a:r>
            <a:rPr lang="en-IN" sz="1400" b="1" i="0" dirty="0"/>
            <a:t>256.49</a:t>
          </a:r>
          <a:endParaRPr lang="en-IN" sz="1400" b="1" dirty="0"/>
        </a:p>
      </dgm:t>
    </dgm:pt>
    <dgm:pt modelId="{FD966FFB-740C-48EA-9838-21B7C8902C9F}" type="parTrans" cxnId="{FC5E7548-A6EE-4B29-A55C-67063292BA49}">
      <dgm:prSet/>
      <dgm:spPr/>
      <dgm:t>
        <a:bodyPr/>
        <a:lstStyle/>
        <a:p>
          <a:endParaRPr lang="en-IN"/>
        </a:p>
      </dgm:t>
    </dgm:pt>
    <dgm:pt modelId="{04ECCB4B-35AE-46CF-BF9B-BB2738396F86}" type="sibTrans" cxnId="{FC5E7548-A6EE-4B29-A55C-67063292BA49}">
      <dgm:prSet/>
      <dgm:spPr/>
      <dgm:t>
        <a:bodyPr/>
        <a:lstStyle/>
        <a:p>
          <a:endParaRPr lang="en-IN"/>
        </a:p>
      </dgm:t>
    </dgm:pt>
    <dgm:pt modelId="{2BCD0F6A-F4DD-4058-B1CF-8646D303B762}">
      <dgm:prSet phldrT="[Text]" custT="1"/>
      <dgm:spPr/>
      <dgm:t>
        <a:bodyPr/>
        <a:lstStyle/>
        <a:p>
          <a:pPr>
            <a:buNone/>
          </a:pPr>
          <a:r>
            <a:rPr lang="en-IN" sz="1400" b="1" dirty="0"/>
            <a:t>Market Cap. (Rs. Cr) : </a:t>
          </a:r>
          <a:r>
            <a:rPr lang="en-IN" sz="1400" b="1" i="0" dirty="0"/>
            <a:t>7,519.42</a:t>
          </a:r>
          <a:endParaRPr lang="en-IN" sz="1400" b="1" dirty="0"/>
        </a:p>
      </dgm:t>
    </dgm:pt>
    <dgm:pt modelId="{C3404E76-A19E-48C1-AA12-A9374DE047B6}" type="parTrans" cxnId="{9F488260-34D2-419F-9F30-0CD5C5263D2E}">
      <dgm:prSet/>
      <dgm:spPr/>
      <dgm:t>
        <a:bodyPr/>
        <a:lstStyle/>
        <a:p>
          <a:endParaRPr lang="en-IN"/>
        </a:p>
      </dgm:t>
    </dgm:pt>
    <dgm:pt modelId="{D3A863EE-A089-4A58-A5BC-185A051F98C3}" type="sibTrans" cxnId="{9F488260-34D2-419F-9F30-0CD5C5263D2E}">
      <dgm:prSet/>
      <dgm:spPr/>
      <dgm:t>
        <a:bodyPr/>
        <a:lstStyle/>
        <a:p>
          <a:endParaRPr lang="en-IN"/>
        </a:p>
      </dgm:t>
    </dgm:pt>
    <dgm:pt modelId="{9A5AE028-C2FC-4D2F-9F84-83C9D1E23410}" type="pres">
      <dgm:prSet presAssocID="{90606A31-15E8-4B37-90C5-2B3219E158C0}" presName="linearFlow" presStyleCnt="0">
        <dgm:presLayoutVars>
          <dgm:dir/>
          <dgm:resizeHandles val="exact"/>
        </dgm:presLayoutVars>
      </dgm:prSet>
      <dgm:spPr/>
    </dgm:pt>
    <dgm:pt modelId="{DCC714C0-3490-45DA-B87F-A01B4589CF3B}" type="pres">
      <dgm:prSet presAssocID="{FCD0EC22-86C0-415F-ADE6-62F4DF492876}" presName="composite" presStyleCnt="0"/>
      <dgm:spPr/>
    </dgm:pt>
    <dgm:pt modelId="{C60D1B28-3BD1-4AFC-A370-A2BDE563A539}" type="pres">
      <dgm:prSet presAssocID="{FCD0EC22-86C0-415F-ADE6-62F4DF492876}" presName="imgShp" presStyleLbl="fgImgPlace1" presStyleIdx="0" presStyleCnt="3"/>
      <dgm:spPr>
        <a:solidFill>
          <a:schemeClr val="accent5">
            <a:lumMod val="75000"/>
          </a:schemeClr>
        </a:solidFill>
      </dgm:spPr>
    </dgm:pt>
    <dgm:pt modelId="{024365E1-7467-4FC4-A744-EFA71F04F8A8}" type="pres">
      <dgm:prSet presAssocID="{FCD0EC22-86C0-415F-ADE6-62F4DF492876}" presName="txShp" presStyleLbl="node1" presStyleIdx="0" presStyleCnt="3" custLinFactNeighborX="249" custLinFactNeighborY="1066">
        <dgm:presLayoutVars>
          <dgm:bulletEnabled val="1"/>
        </dgm:presLayoutVars>
      </dgm:prSet>
      <dgm:spPr/>
    </dgm:pt>
    <dgm:pt modelId="{9003E212-0736-4D65-A201-F21700A48B63}" type="pres">
      <dgm:prSet presAssocID="{1000E0EA-5C31-4087-9AC9-573BAC94F202}" presName="spacing" presStyleCnt="0"/>
      <dgm:spPr/>
    </dgm:pt>
    <dgm:pt modelId="{62F5B865-16C8-4077-8CA6-9E4893B084D0}" type="pres">
      <dgm:prSet presAssocID="{ABDD8D60-D63C-4386-BA10-91F74DB71D39}" presName="composite" presStyleCnt="0"/>
      <dgm:spPr/>
    </dgm:pt>
    <dgm:pt modelId="{E784566E-C11D-4C00-B32E-BCC2869FE808}" type="pres">
      <dgm:prSet presAssocID="{ABDD8D60-D63C-4386-BA10-91F74DB71D39}" presName="imgShp" presStyleLbl="fgImgPlace1" presStyleIdx="1" presStyleCnt="3"/>
      <dgm:spPr>
        <a:solidFill>
          <a:schemeClr val="accent5">
            <a:lumMod val="75000"/>
          </a:schemeClr>
        </a:solidFill>
      </dgm:spPr>
    </dgm:pt>
    <dgm:pt modelId="{3BB06022-BC8A-4A92-A480-50F8E5A0DD82}" type="pres">
      <dgm:prSet presAssocID="{ABDD8D60-D63C-4386-BA10-91F74DB71D39}" presName="txShp" presStyleLbl="node1" presStyleIdx="1" presStyleCnt="3">
        <dgm:presLayoutVars>
          <dgm:bulletEnabled val="1"/>
        </dgm:presLayoutVars>
      </dgm:prSet>
      <dgm:spPr/>
    </dgm:pt>
    <dgm:pt modelId="{AB15E81C-DE71-448D-B080-A4B7123B8815}" type="pres">
      <dgm:prSet presAssocID="{04ECCB4B-35AE-46CF-BF9B-BB2738396F86}" presName="spacing" presStyleCnt="0"/>
      <dgm:spPr/>
    </dgm:pt>
    <dgm:pt modelId="{CF7150D6-110B-48EC-8749-B6B41EF86699}" type="pres">
      <dgm:prSet presAssocID="{2BCD0F6A-F4DD-4058-B1CF-8646D303B762}" presName="composite" presStyleCnt="0"/>
      <dgm:spPr/>
    </dgm:pt>
    <dgm:pt modelId="{22CC3EB8-A299-4358-A60C-444592209638}" type="pres">
      <dgm:prSet presAssocID="{2BCD0F6A-F4DD-4058-B1CF-8646D303B762}" presName="imgShp" presStyleLbl="fgImgPlace1" presStyleIdx="2" presStyleCnt="3" custLinFactNeighborX="-868" custLinFactNeighborY="-1295"/>
      <dgm:spPr>
        <a:solidFill>
          <a:schemeClr val="accent5">
            <a:lumMod val="75000"/>
          </a:schemeClr>
        </a:solidFill>
      </dgm:spPr>
    </dgm:pt>
    <dgm:pt modelId="{45E20156-7FE9-4517-BE9D-3074AAF7E27F}" type="pres">
      <dgm:prSet presAssocID="{2BCD0F6A-F4DD-4058-B1CF-8646D303B762}" presName="txShp" presStyleLbl="node1" presStyleIdx="2" presStyleCnt="3">
        <dgm:presLayoutVars>
          <dgm:bulletEnabled val="1"/>
        </dgm:presLayoutVars>
      </dgm:prSet>
      <dgm:spPr/>
    </dgm:pt>
  </dgm:ptLst>
  <dgm:cxnLst>
    <dgm:cxn modelId="{F8526B2E-E576-4C9F-89E8-47B172A4AA75}" srcId="{90606A31-15E8-4B37-90C5-2B3219E158C0}" destId="{FCD0EC22-86C0-415F-ADE6-62F4DF492876}" srcOrd="0" destOrd="0" parTransId="{FF4627DE-E3B8-4B20-BE12-C122A1F86E1E}" sibTransId="{1000E0EA-5C31-4087-9AC9-573BAC94F202}"/>
    <dgm:cxn modelId="{9F488260-34D2-419F-9F30-0CD5C5263D2E}" srcId="{90606A31-15E8-4B37-90C5-2B3219E158C0}" destId="{2BCD0F6A-F4DD-4058-B1CF-8646D303B762}" srcOrd="2" destOrd="0" parTransId="{C3404E76-A19E-48C1-AA12-A9374DE047B6}" sibTransId="{D3A863EE-A089-4A58-A5BC-185A051F98C3}"/>
    <dgm:cxn modelId="{FC5E7548-A6EE-4B29-A55C-67063292BA49}" srcId="{90606A31-15E8-4B37-90C5-2B3219E158C0}" destId="{ABDD8D60-D63C-4386-BA10-91F74DB71D39}" srcOrd="1" destOrd="0" parTransId="{FD966FFB-740C-48EA-9838-21B7C8902C9F}" sibTransId="{04ECCB4B-35AE-46CF-BF9B-BB2738396F86}"/>
    <dgm:cxn modelId="{A76B6690-B8C8-4438-918D-AB921C0E5593}" type="presOf" srcId="{2BCD0F6A-F4DD-4058-B1CF-8646D303B762}" destId="{45E20156-7FE9-4517-BE9D-3074AAF7E27F}" srcOrd="0" destOrd="0" presId="urn:microsoft.com/office/officeart/2005/8/layout/vList3"/>
    <dgm:cxn modelId="{249FA1B7-8DE5-4400-8C7B-99182E09958E}" type="presOf" srcId="{ABDD8D60-D63C-4386-BA10-91F74DB71D39}" destId="{3BB06022-BC8A-4A92-A480-50F8E5A0DD82}" srcOrd="0" destOrd="0" presId="urn:microsoft.com/office/officeart/2005/8/layout/vList3"/>
    <dgm:cxn modelId="{7FD539B8-4AA8-4EFA-8011-245869553C32}" type="presOf" srcId="{90606A31-15E8-4B37-90C5-2B3219E158C0}" destId="{9A5AE028-C2FC-4D2F-9F84-83C9D1E23410}" srcOrd="0" destOrd="0" presId="urn:microsoft.com/office/officeart/2005/8/layout/vList3"/>
    <dgm:cxn modelId="{9D22BECE-4541-4B57-991C-D6FAE4CF4C0A}" type="presOf" srcId="{FCD0EC22-86C0-415F-ADE6-62F4DF492876}" destId="{024365E1-7467-4FC4-A744-EFA71F04F8A8}" srcOrd="0" destOrd="0" presId="urn:microsoft.com/office/officeart/2005/8/layout/vList3"/>
    <dgm:cxn modelId="{97253E66-815E-4198-8486-5D51852EDC86}" type="presParOf" srcId="{9A5AE028-C2FC-4D2F-9F84-83C9D1E23410}" destId="{DCC714C0-3490-45DA-B87F-A01B4589CF3B}" srcOrd="0" destOrd="0" presId="urn:microsoft.com/office/officeart/2005/8/layout/vList3"/>
    <dgm:cxn modelId="{E0F38C7D-3D6A-40FB-B54C-C16B03F98FB3}" type="presParOf" srcId="{DCC714C0-3490-45DA-B87F-A01B4589CF3B}" destId="{C60D1B28-3BD1-4AFC-A370-A2BDE563A539}" srcOrd="0" destOrd="0" presId="urn:microsoft.com/office/officeart/2005/8/layout/vList3"/>
    <dgm:cxn modelId="{A70CB71E-CDB3-4A8E-8E4B-D3F353B5BECA}" type="presParOf" srcId="{DCC714C0-3490-45DA-B87F-A01B4589CF3B}" destId="{024365E1-7467-4FC4-A744-EFA71F04F8A8}" srcOrd="1" destOrd="0" presId="urn:microsoft.com/office/officeart/2005/8/layout/vList3"/>
    <dgm:cxn modelId="{44309B4A-A959-41A0-B3DA-06BF485DC475}" type="presParOf" srcId="{9A5AE028-C2FC-4D2F-9F84-83C9D1E23410}" destId="{9003E212-0736-4D65-A201-F21700A48B63}" srcOrd="1" destOrd="0" presId="urn:microsoft.com/office/officeart/2005/8/layout/vList3"/>
    <dgm:cxn modelId="{E4CF65AA-5802-4EFF-8096-B54150784D6F}" type="presParOf" srcId="{9A5AE028-C2FC-4D2F-9F84-83C9D1E23410}" destId="{62F5B865-16C8-4077-8CA6-9E4893B084D0}" srcOrd="2" destOrd="0" presId="urn:microsoft.com/office/officeart/2005/8/layout/vList3"/>
    <dgm:cxn modelId="{2CF46AAE-6EA1-45E7-AAFC-248CC83F9173}" type="presParOf" srcId="{62F5B865-16C8-4077-8CA6-9E4893B084D0}" destId="{E784566E-C11D-4C00-B32E-BCC2869FE808}" srcOrd="0" destOrd="0" presId="urn:microsoft.com/office/officeart/2005/8/layout/vList3"/>
    <dgm:cxn modelId="{36ED3CC5-47B6-4AB0-9CF2-C510822BB8CC}" type="presParOf" srcId="{62F5B865-16C8-4077-8CA6-9E4893B084D0}" destId="{3BB06022-BC8A-4A92-A480-50F8E5A0DD82}" srcOrd="1" destOrd="0" presId="urn:microsoft.com/office/officeart/2005/8/layout/vList3"/>
    <dgm:cxn modelId="{664F990D-E000-492F-BF19-A2513E681D93}" type="presParOf" srcId="{9A5AE028-C2FC-4D2F-9F84-83C9D1E23410}" destId="{AB15E81C-DE71-448D-B080-A4B7123B8815}" srcOrd="3" destOrd="0" presId="urn:microsoft.com/office/officeart/2005/8/layout/vList3"/>
    <dgm:cxn modelId="{E47483FB-D1A7-466F-A555-79CCEB5B35CD}" type="presParOf" srcId="{9A5AE028-C2FC-4D2F-9F84-83C9D1E23410}" destId="{CF7150D6-110B-48EC-8749-B6B41EF86699}" srcOrd="4" destOrd="0" presId="urn:microsoft.com/office/officeart/2005/8/layout/vList3"/>
    <dgm:cxn modelId="{C486135E-376B-4AF7-A409-C2E463D77520}" type="presParOf" srcId="{CF7150D6-110B-48EC-8749-B6B41EF86699}" destId="{22CC3EB8-A299-4358-A60C-444592209638}" srcOrd="0" destOrd="0" presId="urn:microsoft.com/office/officeart/2005/8/layout/vList3"/>
    <dgm:cxn modelId="{C1A9120D-701E-4886-9179-2CA272CF69BC}" type="presParOf" srcId="{CF7150D6-110B-48EC-8749-B6B41EF86699}" destId="{45E20156-7FE9-4517-BE9D-3074AAF7E27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981C01-8511-490A-B377-C326B8703872}" type="doc">
      <dgm:prSet loTypeId="urn:microsoft.com/office/officeart/2005/8/layout/vList3" loCatId="list" qsTypeId="urn:microsoft.com/office/officeart/2005/8/quickstyle/simple1" qsCatId="simple" csTypeId="urn:microsoft.com/office/officeart/2005/8/colors/accent1_2" csCatId="accent1" phldr="1"/>
      <dgm:spPr/>
    </dgm:pt>
    <dgm:pt modelId="{1F600F34-0B80-424A-9F57-B5D578E52653}">
      <dgm:prSet phldrT="[Text]" custT="1"/>
      <dgm:spPr/>
      <dgm:t>
        <a:bodyPr/>
        <a:lstStyle/>
        <a:p>
          <a:r>
            <a:rPr lang="en-IN" sz="1400" b="1" dirty="0"/>
            <a:t>P/E (%) :</a:t>
          </a:r>
          <a:r>
            <a:rPr lang="en-IN" sz="1400" b="0" dirty="0"/>
            <a:t> </a:t>
          </a:r>
          <a:r>
            <a:rPr lang="en-IN" sz="1400" b="1" dirty="0"/>
            <a:t>20.26</a:t>
          </a:r>
        </a:p>
      </dgm:t>
    </dgm:pt>
    <dgm:pt modelId="{2501BDD4-2187-4D7F-B3BE-1BF4F4C1200F}" type="parTrans" cxnId="{9382028D-6116-4768-A4C7-4D415529CE00}">
      <dgm:prSet/>
      <dgm:spPr/>
      <dgm:t>
        <a:bodyPr/>
        <a:lstStyle/>
        <a:p>
          <a:endParaRPr lang="en-IN"/>
        </a:p>
      </dgm:t>
    </dgm:pt>
    <dgm:pt modelId="{B0AD73A7-6523-4B4A-9BF1-8E551E399104}" type="sibTrans" cxnId="{9382028D-6116-4768-A4C7-4D415529CE00}">
      <dgm:prSet/>
      <dgm:spPr/>
      <dgm:t>
        <a:bodyPr/>
        <a:lstStyle/>
        <a:p>
          <a:endParaRPr lang="en-IN"/>
        </a:p>
      </dgm:t>
    </dgm:pt>
    <dgm:pt modelId="{22606637-68BA-482B-9043-085573258A5A}">
      <dgm:prSet phldrT="[Text]" custT="1"/>
      <dgm:spPr/>
      <dgm:t>
        <a:bodyPr/>
        <a:lstStyle/>
        <a:p>
          <a:pPr>
            <a:buNone/>
          </a:pPr>
          <a:r>
            <a:rPr lang="en-IN" sz="1400" b="1" dirty="0"/>
            <a:t>Net Profit  QTR (Rs. Cr) :</a:t>
          </a:r>
        </a:p>
        <a:p>
          <a:pPr>
            <a:buNone/>
          </a:pPr>
          <a:r>
            <a:rPr lang="en-IN" sz="1400" b="1" dirty="0"/>
            <a:t>76.04</a:t>
          </a:r>
        </a:p>
      </dgm:t>
    </dgm:pt>
    <dgm:pt modelId="{C23B70CA-752E-4F9E-9F2A-EC557A9167CE}" type="parTrans" cxnId="{026F039B-0FF1-4F8B-B6EB-BDE2F38E20AB}">
      <dgm:prSet/>
      <dgm:spPr/>
      <dgm:t>
        <a:bodyPr/>
        <a:lstStyle/>
        <a:p>
          <a:endParaRPr lang="en-IN"/>
        </a:p>
      </dgm:t>
    </dgm:pt>
    <dgm:pt modelId="{DA2631B9-50C6-4CD5-82B5-ED5B01A30549}" type="sibTrans" cxnId="{026F039B-0FF1-4F8B-B6EB-BDE2F38E20AB}">
      <dgm:prSet/>
      <dgm:spPr/>
      <dgm:t>
        <a:bodyPr/>
        <a:lstStyle/>
        <a:p>
          <a:endParaRPr lang="en-IN"/>
        </a:p>
      </dgm:t>
    </dgm:pt>
    <dgm:pt modelId="{AD0975B9-A5F5-4F0E-9488-B5DA37C025FA}">
      <dgm:prSet phldrT="[Text]" custT="1"/>
      <dgm:spPr/>
      <dgm:t>
        <a:bodyPr/>
        <a:lstStyle/>
        <a:p>
          <a:pPr>
            <a:buNone/>
          </a:pPr>
          <a:r>
            <a:rPr lang="en-IN" sz="1400" b="1" dirty="0"/>
            <a:t>Market Cap. (Rs. Cr) : 4085.24</a:t>
          </a:r>
          <a:endParaRPr lang="en-IN" sz="1400" dirty="0"/>
        </a:p>
      </dgm:t>
    </dgm:pt>
    <dgm:pt modelId="{384DE1F4-71A1-4543-9155-3F8F8FD5810C}" type="parTrans" cxnId="{176B441E-7F06-48E0-9B10-C5F04AD0BE47}">
      <dgm:prSet/>
      <dgm:spPr/>
      <dgm:t>
        <a:bodyPr/>
        <a:lstStyle/>
        <a:p>
          <a:endParaRPr lang="en-IN"/>
        </a:p>
      </dgm:t>
    </dgm:pt>
    <dgm:pt modelId="{F2902E77-BFC4-4B6B-A91B-050EF2B4A4CF}" type="sibTrans" cxnId="{176B441E-7F06-48E0-9B10-C5F04AD0BE47}">
      <dgm:prSet/>
      <dgm:spPr/>
      <dgm:t>
        <a:bodyPr/>
        <a:lstStyle/>
        <a:p>
          <a:endParaRPr lang="en-IN"/>
        </a:p>
      </dgm:t>
    </dgm:pt>
    <dgm:pt modelId="{70D5D11C-A493-4F12-880F-30743287DF1A}" type="pres">
      <dgm:prSet presAssocID="{1B981C01-8511-490A-B377-C326B8703872}" presName="linearFlow" presStyleCnt="0">
        <dgm:presLayoutVars>
          <dgm:dir/>
          <dgm:resizeHandles val="exact"/>
        </dgm:presLayoutVars>
      </dgm:prSet>
      <dgm:spPr/>
    </dgm:pt>
    <dgm:pt modelId="{7AC8B563-EA55-486E-B1B2-896AB5956243}" type="pres">
      <dgm:prSet presAssocID="{1F600F34-0B80-424A-9F57-B5D578E52653}" presName="composite" presStyleCnt="0"/>
      <dgm:spPr/>
    </dgm:pt>
    <dgm:pt modelId="{DEB6FF12-C651-40B4-B234-C57A143153D1}" type="pres">
      <dgm:prSet presAssocID="{1F600F34-0B80-424A-9F57-B5D578E52653}" presName="imgShp" presStyleLbl="fgImgPlace1" presStyleIdx="0" presStyleCnt="3"/>
      <dgm:spPr>
        <a:solidFill>
          <a:schemeClr val="accent5">
            <a:lumMod val="75000"/>
          </a:schemeClr>
        </a:solidFill>
      </dgm:spPr>
    </dgm:pt>
    <dgm:pt modelId="{A0B8B7C9-8563-4151-817E-D8B6ED14AEBA}" type="pres">
      <dgm:prSet presAssocID="{1F600F34-0B80-424A-9F57-B5D578E52653}" presName="txShp" presStyleLbl="node1" presStyleIdx="0" presStyleCnt="3">
        <dgm:presLayoutVars>
          <dgm:bulletEnabled val="1"/>
        </dgm:presLayoutVars>
      </dgm:prSet>
      <dgm:spPr/>
    </dgm:pt>
    <dgm:pt modelId="{AAD605F7-84EE-4410-AA60-EC886D640A73}" type="pres">
      <dgm:prSet presAssocID="{B0AD73A7-6523-4B4A-9BF1-8E551E399104}" presName="spacing" presStyleCnt="0"/>
      <dgm:spPr/>
    </dgm:pt>
    <dgm:pt modelId="{9D6D27DA-435E-4069-B0D9-EA3ABAF061DA}" type="pres">
      <dgm:prSet presAssocID="{22606637-68BA-482B-9043-085573258A5A}" presName="composite" presStyleCnt="0"/>
      <dgm:spPr/>
    </dgm:pt>
    <dgm:pt modelId="{27C80E29-12C2-4E19-B2DA-ABC3BAD64FCC}" type="pres">
      <dgm:prSet presAssocID="{22606637-68BA-482B-9043-085573258A5A}" presName="imgShp" presStyleLbl="fgImgPlace1" presStyleIdx="1" presStyleCnt="3"/>
      <dgm:spPr>
        <a:solidFill>
          <a:schemeClr val="accent5">
            <a:lumMod val="75000"/>
          </a:schemeClr>
        </a:solidFill>
      </dgm:spPr>
    </dgm:pt>
    <dgm:pt modelId="{743C3036-8D4D-4CFF-BDFE-79145B58E254}" type="pres">
      <dgm:prSet presAssocID="{22606637-68BA-482B-9043-085573258A5A}" presName="txShp" presStyleLbl="node1" presStyleIdx="1" presStyleCnt="3">
        <dgm:presLayoutVars>
          <dgm:bulletEnabled val="1"/>
        </dgm:presLayoutVars>
      </dgm:prSet>
      <dgm:spPr/>
    </dgm:pt>
    <dgm:pt modelId="{F76C41AE-7CF1-4A2F-A0C2-359D98D120F2}" type="pres">
      <dgm:prSet presAssocID="{DA2631B9-50C6-4CD5-82B5-ED5B01A30549}" presName="spacing" presStyleCnt="0"/>
      <dgm:spPr/>
    </dgm:pt>
    <dgm:pt modelId="{6C161C8F-0AC6-4637-80BC-08BAF1A7CBEE}" type="pres">
      <dgm:prSet presAssocID="{AD0975B9-A5F5-4F0E-9488-B5DA37C025FA}" presName="composite" presStyleCnt="0"/>
      <dgm:spPr/>
    </dgm:pt>
    <dgm:pt modelId="{57B3C1DE-D6DD-4C3B-BA65-1CC61CD162E8}" type="pres">
      <dgm:prSet presAssocID="{AD0975B9-A5F5-4F0E-9488-B5DA37C025FA}" presName="imgShp" presStyleLbl="fgImgPlace1" presStyleIdx="2" presStyleCnt="3" custLinFactNeighborX="2254" custLinFactNeighborY="-14442"/>
      <dgm:spPr>
        <a:solidFill>
          <a:schemeClr val="accent5">
            <a:lumMod val="75000"/>
          </a:schemeClr>
        </a:solidFill>
      </dgm:spPr>
    </dgm:pt>
    <dgm:pt modelId="{302C1897-224F-400B-91CE-B16970BC87EC}" type="pres">
      <dgm:prSet presAssocID="{AD0975B9-A5F5-4F0E-9488-B5DA37C025FA}" presName="txShp" presStyleLbl="node1" presStyleIdx="2" presStyleCnt="3" custLinFactNeighborX="462" custLinFactNeighborY="-13136">
        <dgm:presLayoutVars>
          <dgm:bulletEnabled val="1"/>
        </dgm:presLayoutVars>
      </dgm:prSet>
      <dgm:spPr/>
    </dgm:pt>
  </dgm:ptLst>
  <dgm:cxnLst>
    <dgm:cxn modelId="{176B441E-7F06-48E0-9B10-C5F04AD0BE47}" srcId="{1B981C01-8511-490A-B377-C326B8703872}" destId="{AD0975B9-A5F5-4F0E-9488-B5DA37C025FA}" srcOrd="2" destOrd="0" parTransId="{384DE1F4-71A1-4543-9155-3F8F8FD5810C}" sibTransId="{F2902E77-BFC4-4B6B-A91B-050EF2B4A4CF}"/>
    <dgm:cxn modelId="{4159F24C-D363-4EFD-8CF5-B11533298993}" type="presOf" srcId="{AD0975B9-A5F5-4F0E-9488-B5DA37C025FA}" destId="{302C1897-224F-400B-91CE-B16970BC87EC}" srcOrd="0" destOrd="0" presId="urn:microsoft.com/office/officeart/2005/8/layout/vList3"/>
    <dgm:cxn modelId="{9382028D-6116-4768-A4C7-4D415529CE00}" srcId="{1B981C01-8511-490A-B377-C326B8703872}" destId="{1F600F34-0B80-424A-9F57-B5D578E52653}" srcOrd="0" destOrd="0" parTransId="{2501BDD4-2187-4D7F-B3BE-1BF4F4C1200F}" sibTransId="{B0AD73A7-6523-4B4A-9BF1-8E551E399104}"/>
    <dgm:cxn modelId="{B8F76499-9F17-400A-B33A-F9EF1CAB306C}" type="presOf" srcId="{1B981C01-8511-490A-B377-C326B8703872}" destId="{70D5D11C-A493-4F12-880F-30743287DF1A}" srcOrd="0" destOrd="0" presId="urn:microsoft.com/office/officeart/2005/8/layout/vList3"/>
    <dgm:cxn modelId="{026F039B-0FF1-4F8B-B6EB-BDE2F38E20AB}" srcId="{1B981C01-8511-490A-B377-C326B8703872}" destId="{22606637-68BA-482B-9043-085573258A5A}" srcOrd="1" destOrd="0" parTransId="{C23B70CA-752E-4F9E-9F2A-EC557A9167CE}" sibTransId="{DA2631B9-50C6-4CD5-82B5-ED5B01A30549}"/>
    <dgm:cxn modelId="{4BF064B6-D4C4-4813-B361-B106CA940CFC}" type="presOf" srcId="{1F600F34-0B80-424A-9F57-B5D578E52653}" destId="{A0B8B7C9-8563-4151-817E-D8B6ED14AEBA}" srcOrd="0" destOrd="0" presId="urn:microsoft.com/office/officeart/2005/8/layout/vList3"/>
    <dgm:cxn modelId="{F5F14EFD-BA83-473A-85E4-4756E264736B}" type="presOf" srcId="{22606637-68BA-482B-9043-085573258A5A}" destId="{743C3036-8D4D-4CFF-BDFE-79145B58E254}" srcOrd="0" destOrd="0" presId="urn:microsoft.com/office/officeart/2005/8/layout/vList3"/>
    <dgm:cxn modelId="{AC272AD4-B5CE-4D08-84F3-0F2FE61EACBA}" type="presParOf" srcId="{70D5D11C-A493-4F12-880F-30743287DF1A}" destId="{7AC8B563-EA55-486E-B1B2-896AB5956243}" srcOrd="0" destOrd="0" presId="urn:microsoft.com/office/officeart/2005/8/layout/vList3"/>
    <dgm:cxn modelId="{463DF8E5-9A06-4793-A140-63F68A1B53C2}" type="presParOf" srcId="{7AC8B563-EA55-486E-B1B2-896AB5956243}" destId="{DEB6FF12-C651-40B4-B234-C57A143153D1}" srcOrd="0" destOrd="0" presId="urn:microsoft.com/office/officeart/2005/8/layout/vList3"/>
    <dgm:cxn modelId="{02E4E578-CFEC-445F-A967-1C2132B671EA}" type="presParOf" srcId="{7AC8B563-EA55-486E-B1B2-896AB5956243}" destId="{A0B8B7C9-8563-4151-817E-D8B6ED14AEBA}" srcOrd="1" destOrd="0" presId="urn:microsoft.com/office/officeart/2005/8/layout/vList3"/>
    <dgm:cxn modelId="{E771E23D-75BF-44FD-B56D-C4CE9F969B1E}" type="presParOf" srcId="{70D5D11C-A493-4F12-880F-30743287DF1A}" destId="{AAD605F7-84EE-4410-AA60-EC886D640A73}" srcOrd="1" destOrd="0" presId="urn:microsoft.com/office/officeart/2005/8/layout/vList3"/>
    <dgm:cxn modelId="{EDD4DC46-6BA4-4C50-8EB5-414786B762A2}" type="presParOf" srcId="{70D5D11C-A493-4F12-880F-30743287DF1A}" destId="{9D6D27DA-435E-4069-B0D9-EA3ABAF061DA}" srcOrd="2" destOrd="0" presId="urn:microsoft.com/office/officeart/2005/8/layout/vList3"/>
    <dgm:cxn modelId="{A8923E5A-F16D-494B-8A7E-AA7300256C69}" type="presParOf" srcId="{9D6D27DA-435E-4069-B0D9-EA3ABAF061DA}" destId="{27C80E29-12C2-4E19-B2DA-ABC3BAD64FCC}" srcOrd="0" destOrd="0" presId="urn:microsoft.com/office/officeart/2005/8/layout/vList3"/>
    <dgm:cxn modelId="{C0DB6FE7-C35F-4BD6-97E5-A5795661108F}" type="presParOf" srcId="{9D6D27DA-435E-4069-B0D9-EA3ABAF061DA}" destId="{743C3036-8D4D-4CFF-BDFE-79145B58E254}" srcOrd="1" destOrd="0" presId="urn:microsoft.com/office/officeart/2005/8/layout/vList3"/>
    <dgm:cxn modelId="{DB41438E-367D-4CED-A1C2-929FFD353BB1}" type="presParOf" srcId="{70D5D11C-A493-4F12-880F-30743287DF1A}" destId="{F76C41AE-7CF1-4A2F-A0C2-359D98D120F2}" srcOrd="3" destOrd="0" presId="urn:microsoft.com/office/officeart/2005/8/layout/vList3"/>
    <dgm:cxn modelId="{444D8385-69A8-49FE-8FF8-E1AE4DDACA7E}" type="presParOf" srcId="{70D5D11C-A493-4F12-880F-30743287DF1A}" destId="{6C161C8F-0AC6-4637-80BC-08BAF1A7CBEE}" srcOrd="4" destOrd="0" presId="urn:microsoft.com/office/officeart/2005/8/layout/vList3"/>
    <dgm:cxn modelId="{7A59ECA3-9CC1-459A-B41B-1FCE89C59628}" type="presParOf" srcId="{6C161C8F-0AC6-4637-80BC-08BAF1A7CBEE}" destId="{57B3C1DE-D6DD-4C3B-BA65-1CC61CD162E8}" srcOrd="0" destOrd="0" presId="urn:microsoft.com/office/officeart/2005/8/layout/vList3"/>
    <dgm:cxn modelId="{72E6BC6B-3A4B-4FCE-B4EB-17E884918934}" type="presParOf" srcId="{6C161C8F-0AC6-4637-80BC-08BAF1A7CBEE}" destId="{302C1897-224F-400B-91CE-B16970BC87EC}"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C44C32-4D59-444B-A542-A93EC90547DA}" type="doc">
      <dgm:prSet loTypeId="urn:microsoft.com/office/officeart/2005/8/layout/vList3" loCatId="list" qsTypeId="urn:microsoft.com/office/officeart/2005/8/quickstyle/simple1" qsCatId="simple" csTypeId="urn:microsoft.com/office/officeart/2005/8/colors/accent1_2" csCatId="accent1" phldr="1"/>
      <dgm:spPr/>
    </dgm:pt>
    <dgm:pt modelId="{411B1944-8D96-4F87-A081-D0CD81AE3233}">
      <dgm:prSet phldrT="[Text]" custT="1"/>
      <dgm:spPr>
        <a:solidFill>
          <a:schemeClr val="accent2"/>
        </a:solidFill>
      </dgm:spPr>
      <dgm:t>
        <a:bodyPr/>
        <a:lstStyle/>
        <a:p>
          <a:r>
            <a:rPr lang="en-IN" sz="1400" b="1" dirty="0">
              <a:solidFill>
                <a:schemeClr val="tx1"/>
              </a:solidFill>
            </a:rPr>
            <a:t>P/E(%) :  16.99</a:t>
          </a:r>
        </a:p>
      </dgm:t>
    </dgm:pt>
    <dgm:pt modelId="{C13B4A8B-066A-465F-9CE4-A34196F5E280}" type="parTrans" cxnId="{180AAEF5-DEF8-49D9-97D9-A8DDCC711681}">
      <dgm:prSet/>
      <dgm:spPr/>
      <dgm:t>
        <a:bodyPr/>
        <a:lstStyle/>
        <a:p>
          <a:endParaRPr lang="en-IN"/>
        </a:p>
      </dgm:t>
    </dgm:pt>
    <dgm:pt modelId="{D252C867-5FD9-4D54-BE40-EF0DA3FF7371}" type="sibTrans" cxnId="{180AAEF5-DEF8-49D9-97D9-A8DDCC711681}">
      <dgm:prSet/>
      <dgm:spPr/>
      <dgm:t>
        <a:bodyPr/>
        <a:lstStyle/>
        <a:p>
          <a:endParaRPr lang="en-IN"/>
        </a:p>
      </dgm:t>
    </dgm:pt>
    <dgm:pt modelId="{267905AF-7200-4F3C-96E4-01ECED8E59D7}">
      <dgm:prSet phldrT="[Text]" custT="1"/>
      <dgm:spPr>
        <a:solidFill>
          <a:schemeClr val="accent2"/>
        </a:solidFill>
      </dgm:spPr>
      <dgm:t>
        <a:bodyPr/>
        <a:lstStyle/>
        <a:p>
          <a:pPr>
            <a:buNone/>
          </a:pPr>
          <a:r>
            <a:rPr lang="en-IN" sz="1400" b="1" dirty="0">
              <a:solidFill>
                <a:schemeClr val="tx1"/>
              </a:solidFill>
            </a:rPr>
            <a:t>Net Profit QTR (Rs. Cr) :</a:t>
          </a:r>
        </a:p>
        <a:p>
          <a:pPr>
            <a:buNone/>
          </a:pPr>
          <a:r>
            <a:rPr lang="en-IN" sz="1400" b="1" i="0" dirty="0">
              <a:solidFill>
                <a:schemeClr val="tx1"/>
              </a:solidFill>
            </a:rPr>
            <a:t>138.89</a:t>
          </a:r>
          <a:endParaRPr lang="en-IN" sz="1400" b="1" dirty="0">
            <a:solidFill>
              <a:schemeClr val="tx1"/>
            </a:solidFill>
          </a:endParaRPr>
        </a:p>
      </dgm:t>
    </dgm:pt>
    <dgm:pt modelId="{12FBD30D-2F3D-4672-BC07-02720ED7D7D7}" type="parTrans" cxnId="{0D7777F4-15E4-4E40-A07D-E90BADEEF26A}">
      <dgm:prSet/>
      <dgm:spPr/>
      <dgm:t>
        <a:bodyPr/>
        <a:lstStyle/>
        <a:p>
          <a:endParaRPr lang="en-IN"/>
        </a:p>
      </dgm:t>
    </dgm:pt>
    <dgm:pt modelId="{C0AD8974-E8EF-4DD8-9667-D67338989809}" type="sibTrans" cxnId="{0D7777F4-15E4-4E40-A07D-E90BADEEF26A}">
      <dgm:prSet/>
      <dgm:spPr/>
      <dgm:t>
        <a:bodyPr/>
        <a:lstStyle/>
        <a:p>
          <a:endParaRPr lang="en-IN"/>
        </a:p>
      </dgm:t>
    </dgm:pt>
    <dgm:pt modelId="{648CF247-2CA3-4D6D-9EC0-9025B07DAE7E}">
      <dgm:prSet phldrT="[Text]" custT="1"/>
      <dgm:spPr>
        <a:solidFill>
          <a:schemeClr val="accent2"/>
        </a:solidFill>
      </dgm:spPr>
      <dgm:t>
        <a:bodyPr/>
        <a:lstStyle/>
        <a:p>
          <a:r>
            <a:rPr lang="en-IN" sz="1400" b="1" dirty="0">
              <a:solidFill>
                <a:schemeClr val="tx1"/>
              </a:solidFill>
            </a:rPr>
            <a:t>Market Cap. (Rs. Cr) : 9014.93</a:t>
          </a:r>
          <a:r>
            <a:rPr lang="en-IN" sz="1400" dirty="0">
              <a:solidFill>
                <a:schemeClr val="tx1"/>
              </a:solidFill>
            </a:rPr>
            <a:t> </a:t>
          </a:r>
        </a:p>
      </dgm:t>
    </dgm:pt>
    <dgm:pt modelId="{4B49E99B-18A4-4B51-8EB1-16C466D269E5}" type="parTrans" cxnId="{79B9EB12-C42B-4AB9-A9E5-2827FC12159E}">
      <dgm:prSet/>
      <dgm:spPr/>
      <dgm:t>
        <a:bodyPr/>
        <a:lstStyle/>
        <a:p>
          <a:endParaRPr lang="en-IN"/>
        </a:p>
      </dgm:t>
    </dgm:pt>
    <dgm:pt modelId="{23A56E07-A5D0-47BB-92EE-9424C840A970}" type="sibTrans" cxnId="{79B9EB12-C42B-4AB9-A9E5-2827FC12159E}">
      <dgm:prSet/>
      <dgm:spPr/>
      <dgm:t>
        <a:bodyPr/>
        <a:lstStyle/>
        <a:p>
          <a:endParaRPr lang="en-IN"/>
        </a:p>
      </dgm:t>
    </dgm:pt>
    <dgm:pt modelId="{60ECBFD6-E01C-4707-914F-D7356E63231E}" type="pres">
      <dgm:prSet presAssocID="{8DC44C32-4D59-444B-A542-A93EC90547DA}" presName="linearFlow" presStyleCnt="0">
        <dgm:presLayoutVars>
          <dgm:dir/>
          <dgm:resizeHandles val="exact"/>
        </dgm:presLayoutVars>
      </dgm:prSet>
      <dgm:spPr/>
    </dgm:pt>
    <dgm:pt modelId="{D0200628-34F6-4194-AB63-FD8D09D21196}" type="pres">
      <dgm:prSet presAssocID="{411B1944-8D96-4F87-A081-D0CD81AE3233}" presName="composite" presStyleCnt="0"/>
      <dgm:spPr/>
    </dgm:pt>
    <dgm:pt modelId="{8553A2C2-6C25-43B9-A4E5-50B92521C226}" type="pres">
      <dgm:prSet presAssocID="{411B1944-8D96-4F87-A081-D0CD81AE3233}" presName="imgShp" presStyleLbl="fgImgPlace1" presStyleIdx="0" presStyleCnt="3"/>
      <dgm:spPr>
        <a:solidFill>
          <a:schemeClr val="accent2"/>
        </a:solidFill>
      </dgm:spPr>
    </dgm:pt>
    <dgm:pt modelId="{C1381D45-977A-4CDB-A696-CBD790F61A7B}" type="pres">
      <dgm:prSet presAssocID="{411B1944-8D96-4F87-A081-D0CD81AE3233}" presName="txShp" presStyleLbl="node1" presStyleIdx="0" presStyleCnt="3">
        <dgm:presLayoutVars>
          <dgm:bulletEnabled val="1"/>
        </dgm:presLayoutVars>
      </dgm:prSet>
      <dgm:spPr/>
    </dgm:pt>
    <dgm:pt modelId="{18CB0497-46E9-43BB-AB54-716AEC52FC1D}" type="pres">
      <dgm:prSet presAssocID="{D252C867-5FD9-4D54-BE40-EF0DA3FF7371}" presName="spacing" presStyleCnt="0"/>
      <dgm:spPr/>
    </dgm:pt>
    <dgm:pt modelId="{AC79439E-25E6-4598-8DC6-295F6CB1892D}" type="pres">
      <dgm:prSet presAssocID="{267905AF-7200-4F3C-96E4-01ECED8E59D7}" presName="composite" presStyleCnt="0"/>
      <dgm:spPr/>
    </dgm:pt>
    <dgm:pt modelId="{142ED8FC-DF11-42DC-94DD-7914A692BF63}" type="pres">
      <dgm:prSet presAssocID="{267905AF-7200-4F3C-96E4-01ECED8E59D7}" presName="imgShp" presStyleLbl="fgImgPlace1" presStyleIdx="1" presStyleCnt="3"/>
      <dgm:spPr>
        <a:solidFill>
          <a:schemeClr val="accent2"/>
        </a:solidFill>
      </dgm:spPr>
    </dgm:pt>
    <dgm:pt modelId="{64493613-D31B-4142-8F5E-55261E0170AE}" type="pres">
      <dgm:prSet presAssocID="{267905AF-7200-4F3C-96E4-01ECED8E59D7}" presName="txShp" presStyleLbl="node1" presStyleIdx="1" presStyleCnt="3" custLinFactNeighborX="412" custLinFactNeighborY="2781">
        <dgm:presLayoutVars>
          <dgm:bulletEnabled val="1"/>
        </dgm:presLayoutVars>
      </dgm:prSet>
      <dgm:spPr/>
    </dgm:pt>
    <dgm:pt modelId="{BCC871CC-6779-49F1-8F5F-1AC25BE0AB11}" type="pres">
      <dgm:prSet presAssocID="{C0AD8974-E8EF-4DD8-9667-D67338989809}" presName="spacing" presStyleCnt="0"/>
      <dgm:spPr/>
    </dgm:pt>
    <dgm:pt modelId="{E6507007-B42C-4CDC-9AEC-95C3FB32FA54}" type="pres">
      <dgm:prSet presAssocID="{648CF247-2CA3-4D6D-9EC0-9025B07DAE7E}" presName="composite" presStyleCnt="0"/>
      <dgm:spPr/>
    </dgm:pt>
    <dgm:pt modelId="{B1E654F9-1954-405D-A4F8-5E042AD031D6}" type="pres">
      <dgm:prSet presAssocID="{648CF247-2CA3-4D6D-9EC0-9025B07DAE7E}" presName="imgShp" presStyleLbl="fgImgPlace1" presStyleIdx="2" presStyleCnt="3"/>
      <dgm:spPr>
        <a:solidFill>
          <a:schemeClr val="accent2"/>
        </a:solidFill>
      </dgm:spPr>
    </dgm:pt>
    <dgm:pt modelId="{2BD5C5BA-DE7E-4917-9DE6-24B16F7B135D}" type="pres">
      <dgm:prSet presAssocID="{648CF247-2CA3-4D6D-9EC0-9025B07DAE7E}" presName="txShp" presStyleLbl="node1" presStyleIdx="2" presStyleCnt="3">
        <dgm:presLayoutVars>
          <dgm:bulletEnabled val="1"/>
        </dgm:presLayoutVars>
      </dgm:prSet>
      <dgm:spPr/>
    </dgm:pt>
  </dgm:ptLst>
  <dgm:cxnLst>
    <dgm:cxn modelId="{79B9EB12-C42B-4AB9-A9E5-2827FC12159E}" srcId="{8DC44C32-4D59-444B-A542-A93EC90547DA}" destId="{648CF247-2CA3-4D6D-9EC0-9025B07DAE7E}" srcOrd="2" destOrd="0" parTransId="{4B49E99B-18A4-4B51-8EB1-16C466D269E5}" sibTransId="{23A56E07-A5D0-47BB-92EE-9424C840A970}"/>
    <dgm:cxn modelId="{CE0E1333-C392-4167-8A50-6250450CABF7}" type="presOf" srcId="{411B1944-8D96-4F87-A081-D0CD81AE3233}" destId="{C1381D45-977A-4CDB-A696-CBD790F61A7B}" srcOrd="0" destOrd="0" presId="urn:microsoft.com/office/officeart/2005/8/layout/vList3"/>
    <dgm:cxn modelId="{4799FB50-DF3D-4AF5-8F5E-28944EEFA041}" type="presOf" srcId="{267905AF-7200-4F3C-96E4-01ECED8E59D7}" destId="{64493613-D31B-4142-8F5E-55261E0170AE}" srcOrd="0" destOrd="0" presId="urn:microsoft.com/office/officeart/2005/8/layout/vList3"/>
    <dgm:cxn modelId="{EBF6B271-BC57-43A1-8B2E-AE3E7C140FB0}" type="presOf" srcId="{8DC44C32-4D59-444B-A542-A93EC90547DA}" destId="{60ECBFD6-E01C-4707-914F-D7356E63231E}" srcOrd="0" destOrd="0" presId="urn:microsoft.com/office/officeart/2005/8/layout/vList3"/>
    <dgm:cxn modelId="{2F31748D-161F-4768-A928-99EED2B33690}" type="presOf" srcId="{648CF247-2CA3-4D6D-9EC0-9025B07DAE7E}" destId="{2BD5C5BA-DE7E-4917-9DE6-24B16F7B135D}" srcOrd="0" destOrd="0" presId="urn:microsoft.com/office/officeart/2005/8/layout/vList3"/>
    <dgm:cxn modelId="{0D7777F4-15E4-4E40-A07D-E90BADEEF26A}" srcId="{8DC44C32-4D59-444B-A542-A93EC90547DA}" destId="{267905AF-7200-4F3C-96E4-01ECED8E59D7}" srcOrd="1" destOrd="0" parTransId="{12FBD30D-2F3D-4672-BC07-02720ED7D7D7}" sibTransId="{C0AD8974-E8EF-4DD8-9667-D67338989809}"/>
    <dgm:cxn modelId="{180AAEF5-DEF8-49D9-97D9-A8DDCC711681}" srcId="{8DC44C32-4D59-444B-A542-A93EC90547DA}" destId="{411B1944-8D96-4F87-A081-D0CD81AE3233}" srcOrd="0" destOrd="0" parTransId="{C13B4A8B-066A-465F-9CE4-A34196F5E280}" sibTransId="{D252C867-5FD9-4D54-BE40-EF0DA3FF7371}"/>
    <dgm:cxn modelId="{55880D6F-AF22-4B09-A9A1-46DDD1E6ED78}" type="presParOf" srcId="{60ECBFD6-E01C-4707-914F-D7356E63231E}" destId="{D0200628-34F6-4194-AB63-FD8D09D21196}" srcOrd="0" destOrd="0" presId="urn:microsoft.com/office/officeart/2005/8/layout/vList3"/>
    <dgm:cxn modelId="{1D362DAD-DCB2-4010-9B50-1187025B0F04}" type="presParOf" srcId="{D0200628-34F6-4194-AB63-FD8D09D21196}" destId="{8553A2C2-6C25-43B9-A4E5-50B92521C226}" srcOrd="0" destOrd="0" presId="urn:microsoft.com/office/officeart/2005/8/layout/vList3"/>
    <dgm:cxn modelId="{EAFF395F-FB84-438B-B077-936FCD385CA1}" type="presParOf" srcId="{D0200628-34F6-4194-AB63-FD8D09D21196}" destId="{C1381D45-977A-4CDB-A696-CBD790F61A7B}" srcOrd="1" destOrd="0" presId="urn:microsoft.com/office/officeart/2005/8/layout/vList3"/>
    <dgm:cxn modelId="{D0FA5529-4307-4CF1-AB30-8DA827571BE1}" type="presParOf" srcId="{60ECBFD6-E01C-4707-914F-D7356E63231E}" destId="{18CB0497-46E9-43BB-AB54-716AEC52FC1D}" srcOrd="1" destOrd="0" presId="urn:microsoft.com/office/officeart/2005/8/layout/vList3"/>
    <dgm:cxn modelId="{5EEE80D6-350E-4A7D-BA42-EA11990085F6}" type="presParOf" srcId="{60ECBFD6-E01C-4707-914F-D7356E63231E}" destId="{AC79439E-25E6-4598-8DC6-295F6CB1892D}" srcOrd="2" destOrd="0" presId="urn:microsoft.com/office/officeart/2005/8/layout/vList3"/>
    <dgm:cxn modelId="{2466297F-A1DC-4883-8E15-32DFC91F4DFA}" type="presParOf" srcId="{AC79439E-25E6-4598-8DC6-295F6CB1892D}" destId="{142ED8FC-DF11-42DC-94DD-7914A692BF63}" srcOrd="0" destOrd="0" presId="urn:microsoft.com/office/officeart/2005/8/layout/vList3"/>
    <dgm:cxn modelId="{A2885D02-094C-4E9D-A660-AA4574EC0322}" type="presParOf" srcId="{AC79439E-25E6-4598-8DC6-295F6CB1892D}" destId="{64493613-D31B-4142-8F5E-55261E0170AE}" srcOrd="1" destOrd="0" presId="urn:microsoft.com/office/officeart/2005/8/layout/vList3"/>
    <dgm:cxn modelId="{C11552B1-9431-4BE3-8C43-A3B97A00264F}" type="presParOf" srcId="{60ECBFD6-E01C-4707-914F-D7356E63231E}" destId="{BCC871CC-6779-49F1-8F5F-1AC25BE0AB11}" srcOrd="3" destOrd="0" presId="urn:microsoft.com/office/officeart/2005/8/layout/vList3"/>
    <dgm:cxn modelId="{780BCE36-1EEF-41F3-AD3D-321B87DE5220}" type="presParOf" srcId="{60ECBFD6-E01C-4707-914F-D7356E63231E}" destId="{E6507007-B42C-4CDC-9AEC-95C3FB32FA54}" srcOrd="4" destOrd="0" presId="urn:microsoft.com/office/officeart/2005/8/layout/vList3"/>
    <dgm:cxn modelId="{EF0B8622-F315-4D9A-9D7F-EB89B609C08C}" type="presParOf" srcId="{E6507007-B42C-4CDC-9AEC-95C3FB32FA54}" destId="{B1E654F9-1954-405D-A4F8-5E042AD031D6}" srcOrd="0" destOrd="0" presId="urn:microsoft.com/office/officeart/2005/8/layout/vList3"/>
    <dgm:cxn modelId="{0BC8247A-6E47-4B07-85FB-2C3DF329D4A1}" type="presParOf" srcId="{E6507007-B42C-4CDC-9AEC-95C3FB32FA54}" destId="{2BD5C5BA-DE7E-4917-9DE6-24B16F7B135D}" srcOrd="1" destOrd="0" presId="urn:microsoft.com/office/officeart/2005/8/layout/vList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9970BE-6538-441B-8887-C53024A5ADFB}"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IN"/>
        </a:p>
      </dgm:t>
    </dgm:pt>
    <dgm:pt modelId="{FC89083A-4BB5-4222-94EA-F62AC3F2663D}">
      <dgm:prSet phldrT="[Text]"/>
      <dgm:spPr/>
      <dgm:t>
        <a:bodyPr/>
        <a:lstStyle/>
        <a:p>
          <a:r>
            <a:rPr lang="en-US" b="1"/>
            <a:t>Integration with Indian Railways </a:t>
          </a:r>
          <a:endParaRPr lang="en-IN" b="1"/>
        </a:p>
      </dgm:t>
    </dgm:pt>
    <dgm:pt modelId="{3202EA41-4D30-4732-8FAC-A0139FB1C27D}" type="parTrans" cxnId="{06FFFBBD-9FA6-459B-8F71-34EFD3AC646F}">
      <dgm:prSet/>
      <dgm:spPr/>
      <dgm:t>
        <a:bodyPr/>
        <a:lstStyle/>
        <a:p>
          <a:endParaRPr lang="en-IN"/>
        </a:p>
      </dgm:t>
    </dgm:pt>
    <dgm:pt modelId="{2005D1A1-A7BB-4D73-B876-A5C416A32013}" type="sibTrans" cxnId="{06FFFBBD-9FA6-459B-8F71-34EFD3AC646F}">
      <dgm:prSet/>
      <dgm:spPr/>
      <dgm:t>
        <a:bodyPr/>
        <a:lstStyle/>
        <a:p>
          <a:endParaRPr lang="en-IN"/>
        </a:p>
      </dgm:t>
    </dgm:pt>
    <dgm:pt modelId="{63255647-4A95-4553-8CF8-6B6565B4AE89}">
      <dgm:prSet phldrT="[Text]"/>
      <dgm:spPr/>
      <dgm:t>
        <a:bodyPr/>
        <a:lstStyle/>
        <a:p>
          <a:r>
            <a:rPr lang="en-US" b="0" dirty="0"/>
            <a:t>RITES is a subsidiary of Indian Railways, the national railway system of India. This affiliation provides RITES with a unique advantage as it has access to the vast resources, expertise, and network of Indian Railways, enabling it to leverage this association for project execution</a:t>
          </a:r>
          <a:r>
            <a:rPr lang="en-US" b="1" dirty="0"/>
            <a:t>.</a:t>
          </a:r>
          <a:endParaRPr lang="en-IN" b="1" dirty="0"/>
        </a:p>
      </dgm:t>
    </dgm:pt>
    <dgm:pt modelId="{664B3BA6-CC0B-4291-A58F-39C32790F5F9}" type="parTrans" cxnId="{519A7C37-A138-4036-8D2F-67F3DB8BDCA9}">
      <dgm:prSet/>
      <dgm:spPr/>
      <dgm:t>
        <a:bodyPr/>
        <a:lstStyle/>
        <a:p>
          <a:endParaRPr lang="en-IN"/>
        </a:p>
      </dgm:t>
    </dgm:pt>
    <dgm:pt modelId="{CF2FBF94-E3AC-453D-B229-C6390F1F3DC8}" type="sibTrans" cxnId="{519A7C37-A138-4036-8D2F-67F3DB8BDCA9}">
      <dgm:prSet/>
      <dgm:spPr/>
      <dgm:t>
        <a:bodyPr/>
        <a:lstStyle/>
        <a:p>
          <a:endParaRPr lang="en-IN"/>
        </a:p>
      </dgm:t>
    </dgm:pt>
    <dgm:pt modelId="{044EC604-4DAF-40D7-84AC-3CFB4704E5EC}">
      <dgm:prSet phldrT="[Text]"/>
      <dgm:spPr/>
      <dgm:t>
        <a:bodyPr/>
        <a:lstStyle/>
        <a:p>
          <a:r>
            <a:rPr lang="en-IN" b="1"/>
            <a:t>Technological expertise</a:t>
          </a:r>
        </a:p>
      </dgm:t>
    </dgm:pt>
    <dgm:pt modelId="{1F1B8CFE-DB85-4F91-B141-295295EB30F9}" type="parTrans" cxnId="{E8F1CDD9-3BFE-44AB-8F9A-E48EB25F81BD}">
      <dgm:prSet/>
      <dgm:spPr/>
      <dgm:t>
        <a:bodyPr/>
        <a:lstStyle/>
        <a:p>
          <a:endParaRPr lang="en-IN"/>
        </a:p>
      </dgm:t>
    </dgm:pt>
    <dgm:pt modelId="{7C08DDC2-CA5C-4855-AA40-6975A71A4343}" type="sibTrans" cxnId="{E8F1CDD9-3BFE-44AB-8F9A-E48EB25F81BD}">
      <dgm:prSet/>
      <dgm:spPr/>
      <dgm:t>
        <a:bodyPr/>
        <a:lstStyle/>
        <a:p>
          <a:endParaRPr lang="en-IN"/>
        </a:p>
      </dgm:t>
    </dgm:pt>
    <dgm:pt modelId="{2B5F6E03-25A7-48F6-8647-38AC1732054F}">
      <dgm:prSet phldrT="[Text]"/>
      <dgm:spPr/>
      <dgm:t>
        <a:bodyPr/>
        <a:lstStyle/>
        <a:p>
          <a:r>
            <a:rPr lang="en-IN" b="1"/>
            <a:t>Professional workforce</a:t>
          </a:r>
        </a:p>
      </dgm:t>
    </dgm:pt>
    <dgm:pt modelId="{A672E661-0944-419D-AB1B-1A734FFA2B24}" type="parTrans" cxnId="{1D60809F-F9BF-4FAD-A7C8-C2EF42627CF2}">
      <dgm:prSet/>
      <dgm:spPr/>
      <dgm:t>
        <a:bodyPr/>
        <a:lstStyle/>
        <a:p>
          <a:endParaRPr lang="en-IN"/>
        </a:p>
      </dgm:t>
    </dgm:pt>
    <dgm:pt modelId="{E57F4904-DDE0-488E-814E-5EA8DF9C3899}" type="sibTrans" cxnId="{1D60809F-F9BF-4FAD-A7C8-C2EF42627CF2}">
      <dgm:prSet/>
      <dgm:spPr/>
      <dgm:t>
        <a:bodyPr/>
        <a:lstStyle/>
        <a:p>
          <a:endParaRPr lang="en-IN"/>
        </a:p>
      </dgm:t>
    </dgm:pt>
    <dgm:pt modelId="{84A5FD83-9F2F-4BF4-AABE-B7C304D26B7A}">
      <dgm:prSet/>
      <dgm:spPr/>
      <dgm:t>
        <a:bodyPr/>
        <a:lstStyle/>
        <a:p>
          <a:r>
            <a:rPr lang="en-US" b="0" dirty="0"/>
            <a:t>RITES stays updated with the latest technological advancements in the transportation infrastructure sector. This expertise allows RITES to incorporate innovative solutions, best practices, and advanced technologies into its project designs and implementations, ensuring efficient and sustainable infrastructure development.</a:t>
          </a:r>
          <a:endParaRPr lang="en-IN" b="0" dirty="0"/>
        </a:p>
      </dgm:t>
    </dgm:pt>
    <dgm:pt modelId="{5E369153-4986-4AD4-8B2E-A97BD270B381}" type="parTrans" cxnId="{39BF9E29-9D7A-4CC8-B767-AC554F43FCFC}">
      <dgm:prSet/>
      <dgm:spPr/>
      <dgm:t>
        <a:bodyPr/>
        <a:lstStyle/>
        <a:p>
          <a:endParaRPr lang="en-IN"/>
        </a:p>
      </dgm:t>
    </dgm:pt>
    <dgm:pt modelId="{C04B17C4-F63B-4EEC-AC08-F8C07AA358C4}" type="sibTrans" cxnId="{39BF9E29-9D7A-4CC8-B767-AC554F43FCFC}">
      <dgm:prSet/>
      <dgm:spPr/>
      <dgm:t>
        <a:bodyPr/>
        <a:lstStyle/>
        <a:p>
          <a:endParaRPr lang="en-IN"/>
        </a:p>
      </dgm:t>
    </dgm:pt>
    <dgm:pt modelId="{48BB141D-2825-4295-8309-CAB17E3DC518}">
      <dgm:prSet/>
      <dgm:spPr/>
      <dgm:t>
        <a:bodyPr/>
        <a:lstStyle/>
        <a:p>
          <a:r>
            <a:rPr lang="en-US" b="0" dirty="0"/>
            <a:t>RITES boasts a skilled and experienced workforce comprising engineers, architects, project managers, and other professionals. The company invests in training and development programs to continuously upgrade the skills of its employees, ensuring the delivery of high-quality services.</a:t>
          </a:r>
          <a:endParaRPr lang="en-IN" b="0" dirty="0"/>
        </a:p>
      </dgm:t>
    </dgm:pt>
    <dgm:pt modelId="{CD2420FB-13A0-4605-8223-EE652E5ADB87}" type="parTrans" cxnId="{065739C9-F463-4B72-B716-EE04E9B3A9C5}">
      <dgm:prSet/>
      <dgm:spPr/>
      <dgm:t>
        <a:bodyPr/>
        <a:lstStyle/>
        <a:p>
          <a:endParaRPr lang="en-IN"/>
        </a:p>
      </dgm:t>
    </dgm:pt>
    <dgm:pt modelId="{1DFCD05B-7561-4F9A-9662-E6D5BDB1A26A}" type="sibTrans" cxnId="{065739C9-F463-4B72-B716-EE04E9B3A9C5}">
      <dgm:prSet/>
      <dgm:spPr/>
      <dgm:t>
        <a:bodyPr/>
        <a:lstStyle/>
        <a:p>
          <a:endParaRPr lang="en-IN"/>
        </a:p>
      </dgm:t>
    </dgm:pt>
    <dgm:pt modelId="{1A2A4C8A-2F98-406F-B757-B65E46D5FE6A}">
      <dgm:prSet/>
      <dgm:spPr/>
      <dgm:t>
        <a:bodyPr/>
        <a:lstStyle/>
        <a:p>
          <a:r>
            <a:rPr lang="en-IN" b="1"/>
            <a:t>Financial stability</a:t>
          </a:r>
        </a:p>
      </dgm:t>
    </dgm:pt>
    <dgm:pt modelId="{E3D5F5A0-4637-4691-9046-C2C40A592F4D}" type="parTrans" cxnId="{4B92A845-0E28-417E-8A5B-291EA0AB2B95}">
      <dgm:prSet/>
      <dgm:spPr/>
      <dgm:t>
        <a:bodyPr/>
        <a:lstStyle/>
        <a:p>
          <a:endParaRPr lang="en-IN"/>
        </a:p>
      </dgm:t>
    </dgm:pt>
    <dgm:pt modelId="{AFB2EC11-4A8B-4EA7-8C13-33E35593DDD5}" type="sibTrans" cxnId="{4B92A845-0E28-417E-8A5B-291EA0AB2B95}">
      <dgm:prSet/>
      <dgm:spPr/>
      <dgm:t>
        <a:bodyPr/>
        <a:lstStyle/>
        <a:p>
          <a:endParaRPr lang="en-IN"/>
        </a:p>
      </dgm:t>
    </dgm:pt>
    <dgm:pt modelId="{9671F14D-55BB-477A-B73D-D7F22C820910}">
      <dgm:prSet/>
      <dgm:spPr/>
      <dgm:t>
        <a:bodyPr/>
        <a:lstStyle/>
        <a:p>
          <a:r>
            <a:rPr lang="en-US" b="0" dirty="0"/>
            <a:t>RITES has a stable financial position due to its government ownership and a consistent track record of revenue generation. This stability provides confidence to clients, lenders, and project partners, strengthening RITES' position in the market.</a:t>
          </a:r>
          <a:endParaRPr lang="en-IN" b="0" dirty="0"/>
        </a:p>
      </dgm:t>
    </dgm:pt>
    <dgm:pt modelId="{60974A7A-7293-42AD-9736-D45F55E28D39}" type="parTrans" cxnId="{D03E8FDD-616F-44FD-813B-8860D3B7E7B6}">
      <dgm:prSet/>
      <dgm:spPr/>
      <dgm:t>
        <a:bodyPr/>
        <a:lstStyle/>
        <a:p>
          <a:endParaRPr lang="en-IN"/>
        </a:p>
      </dgm:t>
    </dgm:pt>
    <dgm:pt modelId="{A4C298F9-4809-4927-88E6-805598BB57D5}" type="sibTrans" cxnId="{D03E8FDD-616F-44FD-813B-8860D3B7E7B6}">
      <dgm:prSet/>
      <dgm:spPr/>
      <dgm:t>
        <a:bodyPr/>
        <a:lstStyle/>
        <a:p>
          <a:endParaRPr lang="en-IN"/>
        </a:p>
      </dgm:t>
    </dgm:pt>
    <dgm:pt modelId="{63D249C0-F2DA-44DF-BA57-5E2BB6C68BB6}" type="pres">
      <dgm:prSet presAssocID="{829970BE-6538-441B-8887-C53024A5ADFB}" presName="Name0" presStyleCnt="0">
        <dgm:presLayoutVars>
          <dgm:dir/>
          <dgm:animLvl val="lvl"/>
          <dgm:resizeHandles val="exact"/>
        </dgm:presLayoutVars>
      </dgm:prSet>
      <dgm:spPr/>
    </dgm:pt>
    <dgm:pt modelId="{D6FB0562-5A80-4BF6-BD43-A8D722E18594}" type="pres">
      <dgm:prSet presAssocID="{FC89083A-4BB5-4222-94EA-F62AC3F2663D}" presName="linNode" presStyleCnt="0"/>
      <dgm:spPr/>
    </dgm:pt>
    <dgm:pt modelId="{3F60C0D3-DBD4-4730-A956-968306860E9F}" type="pres">
      <dgm:prSet presAssocID="{FC89083A-4BB5-4222-94EA-F62AC3F2663D}" presName="parentText" presStyleLbl="node1" presStyleIdx="0" presStyleCnt="4">
        <dgm:presLayoutVars>
          <dgm:chMax val="1"/>
          <dgm:bulletEnabled val="1"/>
        </dgm:presLayoutVars>
      </dgm:prSet>
      <dgm:spPr/>
    </dgm:pt>
    <dgm:pt modelId="{E59FB963-172F-48FC-A674-35B9F6B97354}" type="pres">
      <dgm:prSet presAssocID="{FC89083A-4BB5-4222-94EA-F62AC3F2663D}" presName="descendantText" presStyleLbl="alignAccFollowNode1" presStyleIdx="0" presStyleCnt="4">
        <dgm:presLayoutVars>
          <dgm:bulletEnabled val="1"/>
        </dgm:presLayoutVars>
      </dgm:prSet>
      <dgm:spPr/>
    </dgm:pt>
    <dgm:pt modelId="{C4AB7112-2825-45F2-A062-EE9C73143C78}" type="pres">
      <dgm:prSet presAssocID="{2005D1A1-A7BB-4D73-B876-A5C416A32013}" presName="sp" presStyleCnt="0"/>
      <dgm:spPr/>
    </dgm:pt>
    <dgm:pt modelId="{053D1F4B-CD5E-404B-B446-350EA9243797}" type="pres">
      <dgm:prSet presAssocID="{044EC604-4DAF-40D7-84AC-3CFB4704E5EC}" presName="linNode" presStyleCnt="0"/>
      <dgm:spPr/>
    </dgm:pt>
    <dgm:pt modelId="{4F7DC359-45A7-474A-ACD9-32995E5C0928}" type="pres">
      <dgm:prSet presAssocID="{044EC604-4DAF-40D7-84AC-3CFB4704E5EC}" presName="parentText" presStyleLbl="node1" presStyleIdx="1" presStyleCnt="4">
        <dgm:presLayoutVars>
          <dgm:chMax val="1"/>
          <dgm:bulletEnabled val="1"/>
        </dgm:presLayoutVars>
      </dgm:prSet>
      <dgm:spPr/>
    </dgm:pt>
    <dgm:pt modelId="{4866B999-EDEF-4DF1-8FCB-440578C9E271}" type="pres">
      <dgm:prSet presAssocID="{044EC604-4DAF-40D7-84AC-3CFB4704E5EC}" presName="descendantText" presStyleLbl="alignAccFollowNode1" presStyleIdx="1" presStyleCnt="4">
        <dgm:presLayoutVars>
          <dgm:bulletEnabled val="1"/>
        </dgm:presLayoutVars>
      </dgm:prSet>
      <dgm:spPr/>
    </dgm:pt>
    <dgm:pt modelId="{8A2CFDF8-C2CB-45AA-9634-43404DF1E6D4}" type="pres">
      <dgm:prSet presAssocID="{7C08DDC2-CA5C-4855-AA40-6975A71A4343}" presName="sp" presStyleCnt="0"/>
      <dgm:spPr/>
    </dgm:pt>
    <dgm:pt modelId="{17F5D2AF-58BB-40D6-8CDE-34E991523B94}" type="pres">
      <dgm:prSet presAssocID="{2B5F6E03-25A7-48F6-8647-38AC1732054F}" presName="linNode" presStyleCnt="0"/>
      <dgm:spPr/>
    </dgm:pt>
    <dgm:pt modelId="{0C8FAA44-8FB9-4BB1-AA23-BF73C7DFF763}" type="pres">
      <dgm:prSet presAssocID="{2B5F6E03-25A7-48F6-8647-38AC1732054F}" presName="parentText" presStyleLbl="node1" presStyleIdx="2" presStyleCnt="4">
        <dgm:presLayoutVars>
          <dgm:chMax val="1"/>
          <dgm:bulletEnabled val="1"/>
        </dgm:presLayoutVars>
      </dgm:prSet>
      <dgm:spPr/>
    </dgm:pt>
    <dgm:pt modelId="{B60C35EE-3C26-4FA8-8357-E1170D962D2C}" type="pres">
      <dgm:prSet presAssocID="{2B5F6E03-25A7-48F6-8647-38AC1732054F}" presName="descendantText" presStyleLbl="alignAccFollowNode1" presStyleIdx="2" presStyleCnt="4">
        <dgm:presLayoutVars>
          <dgm:bulletEnabled val="1"/>
        </dgm:presLayoutVars>
      </dgm:prSet>
      <dgm:spPr/>
    </dgm:pt>
    <dgm:pt modelId="{81ACFC3F-BAE9-4D3C-9AC0-60F51281017A}" type="pres">
      <dgm:prSet presAssocID="{E57F4904-DDE0-488E-814E-5EA8DF9C3899}" presName="sp" presStyleCnt="0"/>
      <dgm:spPr/>
    </dgm:pt>
    <dgm:pt modelId="{F60C6141-9A79-4BD8-AE72-956C92663BE4}" type="pres">
      <dgm:prSet presAssocID="{1A2A4C8A-2F98-406F-B757-B65E46D5FE6A}" presName="linNode" presStyleCnt="0"/>
      <dgm:spPr/>
    </dgm:pt>
    <dgm:pt modelId="{9A830C80-66A6-4969-81C1-5ECEAD29587B}" type="pres">
      <dgm:prSet presAssocID="{1A2A4C8A-2F98-406F-B757-B65E46D5FE6A}" presName="parentText" presStyleLbl="node1" presStyleIdx="3" presStyleCnt="4">
        <dgm:presLayoutVars>
          <dgm:chMax val="1"/>
          <dgm:bulletEnabled val="1"/>
        </dgm:presLayoutVars>
      </dgm:prSet>
      <dgm:spPr/>
    </dgm:pt>
    <dgm:pt modelId="{56CD76EF-AAD8-4011-A2D4-AA8381D7C5CE}" type="pres">
      <dgm:prSet presAssocID="{1A2A4C8A-2F98-406F-B757-B65E46D5FE6A}" presName="descendantText" presStyleLbl="alignAccFollowNode1" presStyleIdx="3" presStyleCnt="4">
        <dgm:presLayoutVars>
          <dgm:bulletEnabled val="1"/>
        </dgm:presLayoutVars>
      </dgm:prSet>
      <dgm:spPr/>
    </dgm:pt>
  </dgm:ptLst>
  <dgm:cxnLst>
    <dgm:cxn modelId="{9409FF09-4FD3-478D-A3E9-E34953EDE477}" type="presOf" srcId="{044EC604-4DAF-40D7-84AC-3CFB4704E5EC}" destId="{4F7DC359-45A7-474A-ACD9-32995E5C0928}" srcOrd="0" destOrd="0" presId="urn:microsoft.com/office/officeart/2005/8/layout/vList5"/>
    <dgm:cxn modelId="{AC0EF01A-3780-4ACD-A329-24DD334FCFE8}" type="presOf" srcId="{84A5FD83-9F2F-4BF4-AABE-B7C304D26B7A}" destId="{4866B999-EDEF-4DF1-8FCB-440578C9E271}" srcOrd="0" destOrd="0" presId="urn:microsoft.com/office/officeart/2005/8/layout/vList5"/>
    <dgm:cxn modelId="{39BF9E29-9D7A-4CC8-B767-AC554F43FCFC}" srcId="{044EC604-4DAF-40D7-84AC-3CFB4704E5EC}" destId="{84A5FD83-9F2F-4BF4-AABE-B7C304D26B7A}" srcOrd="0" destOrd="0" parTransId="{5E369153-4986-4AD4-8B2E-A97BD270B381}" sibTransId="{C04B17C4-F63B-4EEC-AC08-F8C07AA358C4}"/>
    <dgm:cxn modelId="{519A7C37-A138-4036-8D2F-67F3DB8BDCA9}" srcId="{FC89083A-4BB5-4222-94EA-F62AC3F2663D}" destId="{63255647-4A95-4553-8CF8-6B6565B4AE89}" srcOrd="0" destOrd="0" parTransId="{664B3BA6-CC0B-4291-A58F-39C32790F5F9}" sibTransId="{CF2FBF94-E3AC-453D-B229-C6390F1F3DC8}"/>
    <dgm:cxn modelId="{4B92A845-0E28-417E-8A5B-291EA0AB2B95}" srcId="{829970BE-6538-441B-8887-C53024A5ADFB}" destId="{1A2A4C8A-2F98-406F-B757-B65E46D5FE6A}" srcOrd="3" destOrd="0" parTransId="{E3D5F5A0-4637-4691-9046-C2C40A592F4D}" sibTransId="{AFB2EC11-4A8B-4EA7-8C13-33E35593DDD5}"/>
    <dgm:cxn modelId="{8311B783-E9C5-4E54-9784-5723A8F91868}" type="presOf" srcId="{829970BE-6538-441B-8887-C53024A5ADFB}" destId="{63D249C0-F2DA-44DF-BA57-5E2BB6C68BB6}" srcOrd="0" destOrd="0" presId="urn:microsoft.com/office/officeart/2005/8/layout/vList5"/>
    <dgm:cxn modelId="{C4A96B89-790D-42EC-82DA-5CD81A82CFE2}" type="presOf" srcId="{FC89083A-4BB5-4222-94EA-F62AC3F2663D}" destId="{3F60C0D3-DBD4-4730-A956-968306860E9F}" srcOrd="0" destOrd="0" presId="urn:microsoft.com/office/officeart/2005/8/layout/vList5"/>
    <dgm:cxn modelId="{7DAE838F-4708-4ED5-93DA-78E35CF92693}" type="presOf" srcId="{9671F14D-55BB-477A-B73D-D7F22C820910}" destId="{56CD76EF-AAD8-4011-A2D4-AA8381D7C5CE}" srcOrd="0" destOrd="0" presId="urn:microsoft.com/office/officeart/2005/8/layout/vList5"/>
    <dgm:cxn modelId="{72C0EF96-942A-4A93-9299-A251BA4DC74B}" type="presOf" srcId="{1A2A4C8A-2F98-406F-B757-B65E46D5FE6A}" destId="{9A830C80-66A6-4969-81C1-5ECEAD29587B}" srcOrd="0" destOrd="0" presId="urn:microsoft.com/office/officeart/2005/8/layout/vList5"/>
    <dgm:cxn modelId="{1D60809F-F9BF-4FAD-A7C8-C2EF42627CF2}" srcId="{829970BE-6538-441B-8887-C53024A5ADFB}" destId="{2B5F6E03-25A7-48F6-8647-38AC1732054F}" srcOrd="2" destOrd="0" parTransId="{A672E661-0944-419D-AB1B-1A734FFA2B24}" sibTransId="{E57F4904-DDE0-488E-814E-5EA8DF9C3899}"/>
    <dgm:cxn modelId="{0DBE7AA4-68E2-4619-BF48-AA2834219D60}" type="presOf" srcId="{2B5F6E03-25A7-48F6-8647-38AC1732054F}" destId="{0C8FAA44-8FB9-4BB1-AA23-BF73C7DFF763}" srcOrd="0" destOrd="0" presId="urn:microsoft.com/office/officeart/2005/8/layout/vList5"/>
    <dgm:cxn modelId="{21AFF4B4-5FB3-4EA3-93BC-A852D4EAE803}" type="presOf" srcId="{63255647-4A95-4553-8CF8-6B6565B4AE89}" destId="{E59FB963-172F-48FC-A674-35B9F6B97354}" srcOrd="0" destOrd="0" presId="urn:microsoft.com/office/officeart/2005/8/layout/vList5"/>
    <dgm:cxn modelId="{06FFFBBD-9FA6-459B-8F71-34EFD3AC646F}" srcId="{829970BE-6538-441B-8887-C53024A5ADFB}" destId="{FC89083A-4BB5-4222-94EA-F62AC3F2663D}" srcOrd="0" destOrd="0" parTransId="{3202EA41-4D30-4732-8FAC-A0139FB1C27D}" sibTransId="{2005D1A1-A7BB-4D73-B876-A5C416A32013}"/>
    <dgm:cxn modelId="{065739C9-F463-4B72-B716-EE04E9B3A9C5}" srcId="{2B5F6E03-25A7-48F6-8647-38AC1732054F}" destId="{48BB141D-2825-4295-8309-CAB17E3DC518}" srcOrd="0" destOrd="0" parTransId="{CD2420FB-13A0-4605-8223-EE652E5ADB87}" sibTransId="{1DFCD05B-7561-4F9A-9662-E6D5BDB1A26A}"/>
    <dgm:cxn modelId="{E8F1CDD9-3BFE-44AB-8F9A-E48EB25F81BD}" srcId="{829970BE-6538-441B-8887-C53024A5ADFB}" destId="{044EC604-4DAF-40D7-84AC-3CFB4704E5EC}" srcOrd="1" destOrd="0" parTransId="{1F1B8CFE-DB85-4F91-B141-295295EB30F9}" sibTransId="{7C08DDC2-CA5C-4855-AA40-6975A71A4343}"/>
    <dgm:cxn modelId="{D03E8FDD-616F-44FD-813B-8860D3B7E7B6}" srcId="{1A2A4C8A-2F98-406F-B757-B65E46D5FE6A}" destId="{9671F14D-55BB-477A-B73D-D7F22C820910}" srcOrd="0" destOrd="0" parTransId="{60974A7A-7293-42AD-9736-D45F55E28D39}" sibTransId="{A4C298F9-4809-4927-88E6-805598BB57D5}"/>
    <dgm:cxn modelId="{809627FD-4A25-4806-9934-EFFF595EDEC9}" type="presOf" srcId="{48BB141D-2825-4295-8309-CAB17E3DC518}" destId="{B60C35EE-3C26-4FA8-8357-E1170D962D2C}" srcOrd="0" destOrd="0" presId="urn:microsoft.com/office/officeart/2005/8/layout/vList5"/>
    <dgm:cxn modelId="{126BC6FD-DC31-4B7C-9A21-04DB43D6AD35}" type="presParOf" srcId="{63D249C0-F2DA-44DF-BA57-5E2BB6C68BB6}" destId="{D6FB0562-5A80-4BF6-BD43-A8D722E18594}" srcOrd="0" destOrd="0" presId="urn:microsoft.com/office/officeart/2005/8/layout/vList5"/>
    <dgm:cxn modelId="{60C0D5E3-88DD-4E49-979F-2C5A296BDD90}" type="presParOf" srcId="{D6FB0562-5A80-4BF6-BD43-A8D722E18594}" destId="{3F60C0D3-DBD4-4730-A956-968306860E9F}" srcOrd="0" destOrd="0" presId="urn:microsoft.com/office/officeart/2005/8/layout/vList5"/>
    <dgm:cxn modelId="{4BE0FE21-11BA-4718-86D7-FD55B1A57821}" type="presParOf" srcId="{D6FB0562-5A80-4BF6-BD43-A8D722E18594}" destId="{E59FB963-172F-48FC-A674-35B9F6B97354}" srcOrd="1" destOrd="0" presId="urn:microsoft.com/office/officeart/2005/8/layout/vList5"/>
    <dgm:cxn modelId="{F8FDA14C-5F4B-4A65-ACDD-5E66422EF2B7}" type="presParOf" srcId="{63D249C0-F2DA-44DF-BA57-5E2BB6C68BB6}" destId="{C4AB7112-2825-45F2-A062-EE9C73143C78}" srcOrd="1" destOrd="0" presId="urn:microsoft.com/office/officeart/2005/8/layout/vList5"/>
    <dgm:cxn modelId="{EED5E50C-B102-4065-BA71-5B10A218F5A4}" type="presParOf" srcId="{63D249C0-F2DA-44DF-BA57-5E2BB6C68BB6}" destId="{053D1F4B-CD5E-404B-B446-350EA9243797}" srcOrd="2" destOrd="0" presId="urn:microsoft.com/office/officeart/2005/8/layout/vList5"/>
    <dgm:cxn modelId="{2BDD9084-087C-4E20-BC1B-6BA0628E01A3}" type="presParOf" srcId="{053D1F4B-CD5E-404B-B446-350EA9243797}" destId="{4F7DC359-45A7-474A-ACD9-32995E5C0928}" srcOrd="0" destOrd="0" presId="urn:microsoft.com/office/officeart/2005/8/layout/vList5"/>
    <dgm:cxn modelId="{2471C267-53DA-47D9-A23A-CE038DF8B6B9}" type="presParOf" srcId="{053D1F4B-CD5E-404B-B446-350EA9243797}" destId="{4866B999-EDEF-4DF1-8FCB-440578C9E271}" srcOrd="1" destOrd="0" presId="urn:microsoft.com/office/officeart/2005/8/layout/vList5"/>
    <dgm:cxn modelId="{3C3992F1-501A-49E9-B554-9E340851200B}" type="presParOf" srcId="{63D249C0-F2DA-44DF-BA57-5E2BB6C68BB6}" destId="{8A2CFDF8-C2CB-45AA-9634-43404DF1E6D4}" srcOrd="3" destOrd="0" presId="urn:microsoft.com/office/officeart/2005/8/layout/vList5"/>
    <dgm:cxn modelId="{C7DFEB65-73CB-428A-A701-542AE3F3842A}" type="presParOf" srcId="{63D249C0-F2DA-44DF-BA57-5E2BB6C68BB6}" destId="{17F5D2AF-58BB-40D6-8CDE-34E991523B94}" srcOrd="4" destOrd="0" presId="urn:microsoft.com/office/officeart/2005/8/layout/vList5"/>
    <dgm:cxn modelId="{D12E6EFF-C361-41FC-8DEF-742988E155DA}" type="presParOf" srcId="{17F5D2AF-58BB-40D6-8CDE-34E991523B94}" destId="{0C8FAA44-8FB9-4BB1-AA23-BF73C7DFF763}" srcOrd="0" destOrd="0" presId="urn:microsoft.com/office/officeart/2005/8/layout/vList5"/>
    <dgm:cxn modelId="{1C6820CA-022F-4926-871B-C968E7B8E520}" type="presParOf" srcId="{17F5D2AF-58BB-40D6-8CDE-34E991523B94}" destId="{B60C35EE-3C26-4FA8-8357-E1170D962D2C}" srcOrd="1" destOrd="0" presId="urn:microsoft.com/office/officeart/2005/8/layout/vList5"/>
    <dgm:cxn modelId="{E894ADC1-8F8F-4FDA-856B-0893DD142BB5}" type="presParOf" srcId="{63D249C0-F2DA-44DF-BA57-5E2BB6C68BB6}" destId="{81ACFC3F-BAE9-4D3C-9AC0-60F51281017A}" srcOrd="5" destOrd="0" presId="urn:microsoft.com/office/officeart/2005/8/layout/vList5"/>
    <dgm:cxn modelId="{C31C15EB-05F0-4287-B10B-594DF212627F}" type="presParOf" srcId="{63D249C0-F2DA-44DF-BA57-5E2BB6C68BB6}" destId="{F60C6141-9A79-4BD8-AE72-956C92663BE4}" srcOrd="6" destOrd="0" presId="urn:microsoft.com/office/officeart/2005/8/layout/vList5"/>
    <dgm:cxn modelId="{04C6A1C3-5071-4917-9D35-E274CD608E0E}" type="presParOf" srcId="{F60C6141-9A79-4BD8-AE72-956C92663BE4}" destId="{9A830C80-66A6-4969-81C1-5ECEAD29587B}" srcOrd="0" destOrd="0" presId="urn:microsoft.com/office/officeart/2005/8/layout/vList5"/>
    <dgm:cxn modelId="{1936C524-2C3A-4458-BFCF-275140A8E993}" type="presParOf" srcId="{F60C6141-9A79-4BD8-AE72-956C92663BE4}" destId="{56CD76EF-AAD8-4011-A2D4-AA8381D7C5C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A0756167-71F8-48B9-B817-6CF8343D0016}"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B927D8AD-0EDD-4003-B72D-99B35A66262A}">
      <dgm:prSet/>
      <dgm:spPr/>
      <dgm:t>
        <a:bodyPr/>
        <a:lstStyle/>
        <a:p>
          <a:r>
            <a:rPr lang="en-GB"/>
            <a:t>Competitive Landscape: Increased competition from existing competitors(HINDALCA) or new entrants in the market can impact the company's market share, pricing power, and profitability.</a:t>
          </a:r>
          <a:endParaRPr lang="en-US"/>
        </a:p>
      </dgm:t>
    </dgm:pt>
    <dgm:pt modelId="{D486CC0E-5F15-4010-9993-9D577D2EF9E7}" type="parTrans" cxnId="{C2C39B1F-0F2D-4E50-AF36-8CE67B51ECEB}">
      <dgm:prSet/>
      <dgm:spPr/>
      <dgm:t>
        <a:bodyPr/>
        <a:lstStyle/>
        <a:p>
          <a:endParaRPr lang="en-US"/>
        </a:p>
      </dgm:t>
    </dgm:pt>
    <dgm:pt modelId="{8FA7100B-E7BF-41AD-AA54-5192F3A768EB}" type="sibTrans" cxnId="{C2C39B1F-0F2D-4E50-AF36-8CE67B51ECEB}">
      <dgm:prSet/>
      <dgm:spPr/>
      <dgm:t>
        <a:bodyPr/>
        <a:lstStyle/>
        <a:p>
          <a:endParaRPr lang="en-US"/>
        </a:p>
      </dgm:t>
    </dgm:pt>
    <dgm:pt modelId="{75565A45-B848-45AC-9405-260251252D9B}">
      <dgm:prSet/>
      <dgm:spPr/>
      <dgm:t>
        <a:bodyPr/>
        <a:lstStyle/>
        <a:p>
          <a:pPr rtl="0"/>
          <a:r>
            <a:rPr lang="en-GB"/>
            <a:t>Technological Disruption: Rapid advancements in technology can disrupt traditional business models and processes. Failure to keep up with technological changes can leave</a:t>
          </a:r>
          <a:r>
            <a:rPr lang="en-GB">
              <a:latin typeface="Calibri Light" panose="020F0302020204030204"/>
            </a:rPr>
            <a:t> the</a:t>
          </a:r>
          <a:r>
            <a:rPr lang="en-GB"/>
            <a:t> company at</a:t>
          </a:r>
          <a:r>
            <a:rPr lang="en-GB">
              <a:latin typeface="Calibri Light" panose="020F0302020204030204"/>
            </a:rPr>
            <a:t> the</a:t>
          </a:r>
          <a:r>
            <a:rPr lang="en-GB"/>
            <a:t> competitive disadvantage.</a:t>
          </a:r>
          <a:endParaRPr lang="en-US"/>
        </a:p>
      </dgm:t>
    </dgm:pt>
    <dgm:pt modelId="{09405655-8189-41CD-95DE-1D1859F95BD3}" type="parTrans" cxnId="{49BE7538-94A8-40DF-8C08-3AFFB7FD4E47}">
      <dgm:prSet/>
      <dgm:spPr/>
      <dgm:t>
        <a:bodyPr/>
        <a:lstStyle/>
        <a:p>
          <a:endParaRPr lang="en-US"/>
        </a:p>
      </dgm:t>
    </dgm:pt>
    <dgm:pt modelId="{C9861B60-646B-42EA-8539-76884695A2AD}" type="sibTrans" cxnId="{49BE7538-94A8-40DF-8C08-3AFFB7FD4E47}">
      <dgm:prSet/>
      <dgm:spPr/>
      <dgm:t>
        <a:bodyPr/>
        <a:lstStyle/>
        <a:p>
          <a:endParaRPr lang="en-US"/>
        </a:p>
      </dgm:t>
    </dgm:pt>
    <dgm:pt modelId="{0EB6A7D5-6A33-414E-8CC7-BC273238E71C}">
      <dgm:prSet/>
      <dgm:spPr/>
      <dgm:t>
        <a:bodyPr/>
        <a:lstStyle/>
        <a:p>
          <a:r>
            <a:rPr lang="en-GB"/>
            <a:t>For eg. Fibreglass is used now as an alternate to alluminium sillicon alloy</a:t>
          </a:r>
          <a:endParaRPr lang="en-US"/>
        </a:p>
      </dgm:t>
    </dgm:pt>
    <dgm:pt modelId="{8B8313D1-9D58-4EB4-BD56-A2FD73C4CE3A}" type="parTrans" cxnId="{7B67FFE9-9CA2-40C5-A0B5-42E0927A7FDB}">
      <dgm:prSet/>
      <dgm:spPr/>
      <dgm:t>
        <a:bodyPr/>
        <a:lstStyle/>
        <a:p>
          <a:endParaRPr lang="en-US"/>
        </a:p>
      </dgm:t>
    </dgm:pt>
    <dgm:pt modelId="{CE823D74-7BF8-42FB-B019-45E3F3223358}" type="sibTrans" cxnId="{7B67FFE9-9CA2-40C5-A0B5-42E0927A7FDB}">
      <dgm:prSet/>
      <dgm:spPr/>
      <dgm:t>
        <a:bodyPr/>
        <a:lstStyle/>
        <a:p>
          <a:endParaRPr lang="en-US"/>
        </a:p>
      </dgm:t>
    </dgm:pt>
    <dgm:pt modelId="{41A82449-E7D1-4850-86D2-B6768894436F}">
      <dgm:prSet/>
      <dgm:spPr/>
      <dgm:t>
        <a:bodyPr/>
        <a:lstStyle/>
        <a:p>
          <a:r>
            <a:rPr lang="en-GB"/>
            <a:t>Supply Chain Disruptions: Any disruptions or delays in the supply chain, such as shortages of raw materials, logistical issues, or dependencies on single suppliers, can impact the company's production capabilities and delivery timelines.</a:t>
          </a:r>
          <a:endParaRPr lang="en-US"/>
        </a:p>
      </dgm:t>
    </dgm:pt>
    <dgm:pt modelId="{BB8AA50B-35E0-49CB-ADCE-A698EBD0C1DC}" type="parTrans" cxnId="{248C5BF4-EA1C-4543-8BC3-620244A39E2F}">
      <dgm:prSet/>
      <dgm:spPr/>
      <dgm:t>
        <a:bodyPr/>
        <a:lstStyle/>
        <a:p>
          <a:endParaRPr lang="en-US"/>
        </a:p>
      </dgm:t>
    </dgm:pt>
    <dgm:pt modelId="{EAE67AFD-6D22-4BEC-8D1F-4103ECD687C6}" type="sibTrans" cxnId="{248C5BF4-EA1C-4543-8BC3-620244A39E2F}">
      <dgm:prSet/>
      <dgm:spPr/>
      <dgm:t>
        <a:bodyPr/>
        <a:lstStyle/>
        <a:p>
          <a:endParaRPr lang="en-US"/>
        </a:p>
      </dgm:t>
    </dgm:pt>
    <dgm:pt modelId="{0479790E-C3D2-4657-A5B0-C17E53E1DC3D}" type="pres">
      <dgm:prSet presAssocID="{A0756167-71F8-48B9-B817-6CF8343D0016}" presName="linear" presStyleCnt="0">
        <dgm:presLayoutVars>
          <dgm:animLvl val="lvl"/>
          <dgm:resizeHandles val="exact"/>
        </dgm:presLayoutVars>
      </dgm:prSet>
      <dgm:spPr/>
    </dgm:pt>
    <dgm:pt modelId="{72898D6B-01F4-48B9-A958-92E56E5E2426}" type="pres">
      <dgm:prSet presAssocID="{B927D8AD-0EDD-4003-B72D-99B35A66262A}" presName="parentText" presStyleLbl="node1" presStyleIdx="0" presStyleCnt="4">
        <dgm:presLayoutVars>
          <dgm:chMax val="0"/>
          <dgm:bulletEnabled val="1"/>
        </dgm:presLayoutVars>
      </dgm:prSet>
      <dgm:spPr/>
    </dgm:pt>
    <dgm:pt modelId="{C653D4C9-E680-4CFE-8189-963897EAE469}" type="pres">
      <dgm:prSet presAssocID="{8FA7100B-E7BF-41AD-AA54-5192F3A768EB}" presName="spacer" presStyleCnt="0"/>
      <dgm:spPr/>
    </dgm:pt>
    <dgm:pt modelId="{A50AC583-0BE2-4207-8EAF-D38E9267CED3}" type="pres">
      <dgm:prSet presAssocID="{75565A45-B848-45AC-9405-260251252D9B}" presName="parentText" presStyleLbl="node1" presStyleIdx="1" presStyleCnt="4">
        <dgm:presLayoutVars>
          <dgm:chMax val="0"/>
          <dgm:bulletEnabled val="1"/>
        </dgm:presLayoutVars>
      </dgm:prSet>
      <dgm:spPr/>
    </dgm:pt>
    <dgm:pt modelId="{1F58277B-1158-47FB-8E42-1D481A9338F2}" type="pres">
      <dgm:prSet presAssocID="{C9861B60-646B-42EA-8539-76884695A2AD}" presName="spacer" presStyleCnt="0"/>
      <dgm:spPr/>
    </dgm:pt>
    <dgm:pt modelId="{EA84999D-2794-4997-B84E-47BB332BB284}" type="pres">
      <dgm:prSet presAssocID="{0EB6A7D5-6A33-414E-8CC7-BC273238E71C}" presName="parentText" presStyleLbl="node1" presStyleIdx="2" presStyleCnt="4">
        <dgm:presLayoutVars>
          <dgm:chMax val="0"/>
          <dgm:bulletEnabled val="1"/>
        </dgm:presLayoutVars>
      </dgm:prSet>
      <dgm:spPr/>
    </dgm:pt>
    <dgm:pt modelId="{639D9046-6A99-416A-8970-F718F7B419A5}" type="pres">
      <dgm:prSet presAssocID="{CE823D74-7BF8-42FB-B019-45E3F3223358}" presName="spacer" presStyleCnt="0"/>
      <dgm:spPr/>
    </dgm:pt>
    <dgm:pt modelId="{3733E339-EDF1-4180-9903-87349E849DE4}" type="pres">
      <dgm:prSet presAssocID="{41A82449-E7D1-4850-86D2-B6768894436F}" presName="parentText" presStyleLbl="node1" presStyleIdx="3" presStyleCnt="4">
        <dgm:presLayoutVars>
          <dgm:chMax val="0"/>
          <dgm:bulletEnabled val="1"/>
        </dgm:presLayoutVars>
      </dgm:prSet>
      <dgm:spPr/>
    </dgm:pt>
  </dgm:ptLst>
  <dgm:cxnLst>
    <dgm:cxn modelId="{C2C39B1F-0F2D-4E50-AF36-8CE67B51ECEB}" srcId="{A0756167-71F8-48B9-B817-6CF8343D0016}" destId="{B927D8AD-0EDD-4003-B72D-99B35A66262A}" srcOrd="0" destOrd="0" parTransId="{D486CC0E-5F15-4010-9993-9D577D2EF9E7}" sibTransId="{8FA7100B-E7BF-41AD-AA54-5192F3A768EB}"/>
    <dgm:cxn modelId="{49BE7538-94A8-40DF-8C08-3AFFB7FD4E47}" srcId="{A0756167-71F8-48B9-B817-6CF8343D0016}" destId="{75565A45-B848-45AC-9405-260251252D9B}" srcOrd="1" destOrd="0" parTransId="{09405655-8189-41CD-95DE-1D1859F95BD3}" sibTransId="{C9861B60-646B-42EA-8539-76884695A2AD}"/>
    <dgm:cxn modelId="{1ADB1562-2233-4D11-8BA3-D824C35C382C}" type="presOf" srcId="{A0756167-71F8-48B9-B817-6CF8343D0016}" destId="{0479790E-C3D2-4657-A5B0-C17E53E1DC3D}" srcOrd="0" destOrd="0" presId="urn:microsoft.com/office/officeart/2005/8/layout/vList2"/>
    <dgm:cxn modelId="{2F465090-C386-4B02-9664-80466BC30B64}" type="presOf" srcId="{0EB6A7D5-6A33-414E-8CC7-BC273238E71C}" destId="{EA84999D-2794-4997-B84E-47BB332BB284}" srcOrd="0" destOrd="0" presId="urn:microsoft.com/office/officeart/2005/8/layout/vList2"/>
    <dgm:cxn modelId="{B5DFB7AA-E4A6-41AB-A744-613F888FE337}" type="presOf" srcId="{75565A45-B848-45AC-9405-260251252D9B}" destId="{A50AC583-0BE2-4207-8EAF-D38E9267CED3}" srcOrd="0" destOrd="0" presId="urn:microsoft.com/office/officeart/2005/8/layout/vList2"/>
    <dgm:cxn modelId="{FE6DF9B0-8E4D-4328-A1CA-3452FD3FAA78}" type="presOf" srcId="{B927D8AD-0EDD-4003-B72D-99B35A66262A}" destId="{72898D6B-01F4-48B9-A958-92E56E5E2426}" srcOrd="0" destOrd="0" presId="urn:microsoft.com/office/officeart/2005/8/layout/vList2"/>
    <dgm:cxn modelId="{4D101ADE-35E5-4A13-8883-C2E6C598F85B}" type="presOf" srcId="{41A82449-E7D1-4850-86D2-B6768894436F}" destId="{3733E339-EDF1-4180-9903-87349E849DE4}" srcOrd="0" destOrd="0" presId="urn:microsoft.com/office/officeart/2005/8/layout/vList2"/>
    <dgm:cxn modelId="{7B67FFE9-9CA2-40C5-A0B5-42E0927A7FDB}" srcId="{A0756167-71F8-48B9-B817-6CF8343D0016}" destId="{0EB6A7D5-6A33-414E-8CC7-BC273238E71C}" srcOrd="2" destOrd="0" parTransId="{8B8313D1-9D58-4EB4-BD56-A2FD73C4CE3A}" sibTransId="{CE823D74-7BF8-42FB-B019-45E3F3223358}"/>
    <dgm:cxn modelId="{248C5BF4-EA1C-4543-8BC3-620244A39E2F}" srcId="{A0756167-71F8-48B9-B817-6CF8343D0016}" destId="{41A82449-E7D1-4850-86D2-B6768894436F}" srcOrd="3" destOrd="0" parTransId="{BB8AA50B-35E0-49CB-ADCE-A698EBD0C1DC}" sibTransId="{EAE67AFD-6D22-4BEC-8D1F-4103ECD687C6}"/>
    <dgm:cxn modelId="{19E3DBE8-3C0D-4DF8-B89E-83BC458E4B6B}" type="presParOf" srcId="{0479790E-C3D2-4657-A5B0-C17E53E1DC3D}" destId="{72898D6B-01F4-48B9-A958-92E56E5E2426}" srcOrd="0" destOrd="0" presId="urn:microsoft.com/office/officeart/2005/8/layout/vList2"/>
    <dgm:cxn modelId="{90B69BA2-0282-4AEF-911F-C21EC1BC30B3}" type="presParOf" srcId="{0479790E-C3D2-4657-A5B0-C17E53E1DC3D}" destId="{C653D4C9-E680-4CFE-8189-963897EAE469}" srcOrd="1" destOrd="0" presId="urn:microsoft.com/office/officeart/2005/8/layout/vList2"/>
    <dgm:cxn modelId="{0646ED80-7EEF-4BA3-AE9F-545A6E90CE19}" type="presParOf" srcId="{0479790E-C3D2-4657-A5B0-C17E53E1DC3D}" destId="{A50AC583-0BE2-4207-8EAF-D38E9267CED3}" srcOrd="2" destOrd="0" presId="urn:microsoft.com/office/officeart/2005/8/layout/vList2"/>
    <dgm:cxn modelId="{E23AD17C-8621-4BA0-AD94-760F89227BC5}" type="presParOf" srcId="{0479790E-C3D2-4657-A5B0-C17E53E1DC3D}" destId="{1F58277B-1158-47FB-8E42-1D481A9338F2}" srcOrd="3" destOrd="0" presId="urn:microsoft.com/office/officeart/2005/8/layout/vList2"/>
    <dgm:cxn modelId="{4C438908-2751-4827-8711-16CF505D464A}" type="presParOf" srcId="{0479790E-C3D2-4657-A5B0-C17E53E1DC3D}" destId="{EA84999D-2794-4997-B84E-47BB332BB284}" srcOrd="4" destOrd="0" presId="urn:microsoft.com/office/officeart/2005/8/layout/vList2"/>
    <dgm:cxn modelId="{90A70B4D-97A1-40D8-90FC-684951F3B443}" type="presParOf" srcId="{0479790E-C3D2-4657-A5B0-C17E53E1DC3D}" destId="{639D9046-6A99-416A-8970-F718F7B419A5}" srcOrd="5" destOrd="0" presId="urn:microsoft.com/office/officeart/2005/8/layout/vList2"/>
    <dgm:cxn modelId="{DDECC0AE-C777-4E59-AE74-AE3A1E84923C}" type="presParOf" srcId="{0479790E-C3D2-4657-A5B0-C17E53E1DC3D}" destId="{3733E339-EDF1-4180-9903-87349E849DE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365E1-7467-4FC4-A744-EFA71F04F8A8}">
      <dsp:nvSpPr>
        <dsp:cNvPr id="0" name=""/>
        <dsp:cNvSpPr/>
      </dsp:nvSpPr>
      <dsp:spPr>
        <a:xfrm rot="10800000">
          <a:off x="693048" y="540897"/>
          <a:ext cx="1822326" cy="91801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4819" tIns="53340" rIns="99568"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P/E (%) :</a:t>
          </a:r>
          <a:r>
            <a:rPr lang="en-IN" sz="1400" b="0" kern="1200" dirty="0"/>
            <a:t> </a:t>
          </a:r>
          <a:r>
            <a:rPr lang="en-IN" sz="1400" b="1" i="0" kern="1200" dirty="0"/>
            <a:t>9.83</a:t>
          </a:r>
          <a:endParaRPr lang="en-IN" sz="1400" b="1" kern="1200" dirty="0"/>
        </a:p>
      </dsp:txBody>
      <dsp:txXfrm rot="10800000">
        <a:off x="922551" y="540897"/>
        <a:ext cx="1592823" cy="918014"/>
      </dsp:txXfrm>
    </dsp:sp>
    <dsp:sp modelId="{C60D1B28-3BD1-4AFC-A370-A2BDE563A539}">
      <dsp:nvSpPr>
        <dsp:cNvPr id="0" name=""/>
        <dsp:cNvSpPr/>
      </dsp:nvSpPr>
      <dsp:spPr>
        <a:xfrm>
          <a:off x="229503" y="531111"/>
          <a:ext cx="918014" cy="918014"/>
        </a:xfrm>
        <a:prstGeom prst="ellipse">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B06022-BC8A-4A92-A480-50F8E5A0DD82}">
      <dsp:nvSpPr>
        <dsp:cNvPr id="0" name=""/>
        <dsp:cNvSpPr/>
      </dsp:nvSpPr>
      <dsp:spPr>
        <a:xfrm rot="10800000">
          <a:off x="688510" y="1723159"/>
          <a:ext cx="1822326" cy="91801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4819" tIns="53340" rIns="99568"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Net Profit  QTR (Rs. Cr) :</a:t>
          </a:r>
        </a:p>
        <a:p>
          <a:pPr marL="0" lvl="0" indent="0" algn="ctr" defTabSz="622300">
            <a:lnSpc>
              <a:spcPct val="90000"/>
            </a:lnSpc>
            <a:spcBef>
              <a:spcPct val="0"/>
            </a:spcBef>
            <a:spcAft>
              <a:spcPct val="35000"/>
            </a:spcAft>
            <a:buNone/>
          </a:pPr>
          <a:r>
            <a:rPr lang="en-IN" sz="1400" b="1" i="0" kern="1200" dirty="0"/>
            <a:t>256.49</a:t>
          </a:r>
          <a:endParaRPr lang="en-IN" sz="1400" b="1" kern="1200" dirty="0"/>
        </a:p>
      </dsp:txBody>
      <dsp:txXfrm rot="10800000">
        <a:off x="918013" y="1723159"/>
        <a:ext cx="1592823" cy="918014"/>
      </dsp:txXfrm>
    </dsp:sp>
    <dsp:sp modelId="{E784566E-C11D-4C00-B32E-BCC2869FE808}">
      <dsp:nvSpPr>
        <dsp:cNvPr id="0" name=""/>
        <dsp:cNvSpPr/>
      </dsp:nvSpPr>
      <dsp:spPr>
        <a:xfrm>
          <a:off x="229503" y="1723159"/>
          <a:ext cx="918014" cy="918014"/>
        </a:xfrm>
        <a:prstGeom prst="ellipse">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E20156-7FE9-4517-BE9D-3074AAF7E27F}">
      <dsp:nvSpPr>
        <dsp:cNvPr id="0" name=""/>
        <dsp:cNvSpPr/>
      </dsp:nvSpPr>
      <dsp:spPr>
        <a:xfrm rot="10800000">
          <a:off x="688510" y="2915208"/>
          <a:ext cx="1822326" cy="91801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4819" tIns="53340" rIns="99568"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Market Cap. (Rs. Cr) : </a:t>
          </a:r>
          <a:r>
            <a:rPr lang="en-IN" sz="1400" b="1" i="0" kern="1200" dirty="0"/>
            <a:t>7,519.42</a:t>
          </a:r>
          <a:endParaRPr lang="en-IN" sz="1400" b="1" kern="1200" dirty="0"/>
        </a:p>
      </dsp:txBody>
      <dsp:txXfrm rot="10800000">
        <a:off x="918013" y="2915208"/>
        <a:ext cx="1592823" cy="918014"/>
      </dsp:txXfrm>
    </dsp:sp>
    <dsp:sp modelId="{22CC3EB8-A299-4358-A60C-444592209638}">
      <dsp:nvSpPr>
        <dsp:cNvPr id="0" name=""/>
        <dsp:cNvSpPr/>
      </dsp:nvSpPr>
      <dsp:spPr>
        <a:xfrm>
          <a:off x="221535" y="2903319"/>
          <a:ext cx="918014" cy="918014"/>
        </a:xfrm>
        <a:prstGeom prst="ellipse">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B8B7C9-8563-4151-817E-D8B6ED14AEBA}">
      <dsp:nvSpPr>
        <dsp:cNvPr id="0" name=""/>
        <dsp:cNvSpPr/>
      </dsp:nvSpPr>
      <dsp:spPr>
        <a:xfrm rot="10800000">
          <a:off x="721995" y="399349"/>
          <a:ext cx="1910952" cy="96266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4506" tIns="53340" rIns="99568"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P/E (%) :</a:t>
          </a:r>
          <a:r>
            <a:rPr lang="en-IN" sz="1400" b="0" kern="1200" dirty="0"/>
            <a:t> </a:t>
          </a:r>
          <a:r>
            <a:rPr lang="en-IN" sz="1400" b="1" kern="1200" dirty="0"/>
            <a:t>20.26</a:t>
          </a:r>
        </a:p>
      </dsp:txBody>
      <dsp:txXfrm rot="10800000">
        <a:off x="962660" y="399349"/>
        <a:ext cx="1670287" cy="962660"/>
      </dsp:txXfrm>
    </dsp:sp>
    <dsp:sp modelId="{DEB6FF12-C651-40B4-B234-C57A143153D1}">
      <dsp:nvSpPr>
        <dsp:cNvPr id="0" name=""/>
        <dsp:cNvSpPr/>
      </dsp:nvSpPr>
      <dsp:spPr>
        <a:xfrm>
          <a:off x="240665" y="399349"/>
          <a:ext cx="962660" cy="962660"/>
        </a:xfrm>
        <a:prstGeom prst="ellipse">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43C3036-8D4D-4CFF-BDFE-79145B58E254}">
      <dsp:nvSpPr>
        <dsp:cNvPr id="0" name=""/>
        <dsp:cNvSpPr/>
      </dsp:nvSpPr>
      <dsp:spPr>
        <a:xfrm rot="10800000">
          <a:off x="721995" y="1649371"/>
          <a:ext cx="1910952" cy="96266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4506" tIns="53340" rIns="99568"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Net Profit  QTR (Rs. Cr) :</a:t>
          </a:r>
        </a:p>
        <a:p>
          <a:pPr marL="0" lvl="0" indent="0" algn="ctr" defTabSz="622300">
            <a:lnSpc>
              <a:spcPct val="90000"/>
            </a:lnSpc>
            <a:spcBef>
              <a:spcPct val="0"/>
            </a:spcBef>
            <a:spcAft>
              <a:spcPct val="35000"/>
            </a:spcAft>
            <a:buNone/>
          </a:pPr>
          <a:r>
            <a:rPr lang="en-IN" sz="1400" b="1" kern="1200" dirty="0"/>
            <a:t>76.04</a:t>
          </a:r>
        </a:p>
      </dsp:txBody>
      <dsp:txXfrm rot="10800000">
        <a:off x="962660" y="1649371"/>
        <a:ext cx="1670287" cy="962660"/>
      </dsp:txXfrm>
    </dsp:sp>
    <dsp:sp modelId="{27C80E29-12C2-4E19-B2DA-ABC3BAD64FCC}">
      <dsp:nvSpPr>
        <dsp:cNvPr id="0" name=""/>
        <dsp:cNvSpPr/>
      </dsp:nvSpPr>
      <dsp:spPr>
        <a:xfrm>
          <a:off x="240665" y="1649371"/>
          <a:ext cx="962660" cy="962660"/>
        </a:xfrm>
        <a:prstGeom prst="ellipse">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2C1897-224F-400B-91CE-B16970BC87EC}">
      <dsp:nvSpPr>
        <dsp:cNvPr id="0" name=""/>
        <dsp:cNvSpPr/>
      </dsp:nvSpPr>
      <dsp:spPr>
        <a:xfrm rot="10800000">
          <a:off x="730823" y="2772937"/>
          <a:ext cx="1910952" cy="962660"/>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24506" tIns="53340" rIns="99568"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t>Market Cap. (Rs. Cr) : 4085.24</a:t>
          </a:r>
          <a:endParaRPr lang="en-IN" sz="1400" kern="1200" dirty="0"/>
        </a:p>
      </dsp:txBody>
      <dsp:txXfrm rot="10800000">
        <a:off x="971488" y="2772937"/>
        <a:ext cx="1670287" cy="962660"/>
      </dsp:txXfrm>
    </dsp:sp>
    <dsp:sp modelId="{57B3C1DE-D6DD-4C3B-BA65-1CC61CD162E8}">
      <dsp:nvSpPr>
        <dsp:cNvPr id="0" name=""/>
        <dsp:cNvSpPr/>
      </dsp:nvSpPr>
      <dsp:spPr>
        <a:xfrm>
          <a:off x="262363" y="2760365"/>
          <a:ext cx="962660" cy="962660"/>
        </a:xfrm>
        <a:prstGeom prst="ellipse">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381D45-977A-4CDB-A696-CBD790F61A7B}">
      <dsp:nvSpPr>
        <dsp:cNvPr id="0" name=""/>
        <dsp:cNvSpPr/>
      </dsp:nvSpPr>
      <dsp:spPr>
        <a:xfrm rot="10800000">
          <a:off x="712525" y="539949"/>
          <a:ext cx="1885888" cy="950033"/>
        </a:xfrm>
        <a:prstGeom prst="homePlat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8939" tIns="53340" rIns="99568"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P/E(%) :  16.99</a:t>
          </a:r>
        </a:p>
      </dsp:txBody>
      <dsp:txXfrm rot="10800000">
        <a:off x="950033" y="539949"/>
        <a:ext cx="1648380" cy="950033"/>
      </dsp:txXfrm>
    </dsp:sp>
    <dsp:sp modelId="{8553A2C2-6C25-43B9-A4E5-50B92521C226}">
      <dsp:nvSpPr>
        <dsp:cNvPr id="0" name=""/>
        <dsp:cNvSpPr/>
      </dsp:nvSpPr>
      <dsp:spPr>
        <a:xfrm>
          <a:off x="237508" y="539949"/>
          <a:ext cx="950033" cy="950033"/>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4493613-D31B-4142-8F5E-55261E0170AE}">
      <dsp:nvSpPr>
        <dsp:cNvPr id="0" name=""/>
        <dsp:cNvSpPr/>
      </dsp:nvSpPr>
      <dsp:spPr>
        <a:xfrm rot="10800000">
          <a:off x="720295" y="1799996"/>
          <a:ext cx="1885888" cy="950033"/>
        </a:xfrm>
        <a:prstGeom prst="homePlat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8939" tIns="53340" rIns="99568"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Net Profit QTR (Rs. Cr) :</a:t>
          </a:r>
        </a:p>
        <a:p>
          <a:pPr marL="0" lvl="0" indent="0" algn="ctr" defTabSz="622300">
            <a:lnSpc>
              <a:spcPct val="90000"/>
            </a:lnSpc>
            <a:spcBef>
              <a:spcPct val="0"/>
            </a:spcBef>
            <a:spcAft>
              <a:spcPct val="35000"/>
            </a:spcAft>
            <a:buNone/>
          </a:pPr>
          <a:r>
            <a:rPr lang="en-IN" sz="1400" b="1" i="0" kern="1200" dirty="0">
              <a:solidFill>
                <a:schemeClr val="tx1"/>
              </a:solidFill>
            </a:rPr>
            <a:t>138.89</a:t>
          </a:r>
          <a:endParaRPr lang="en-IN" sz="1400" b="1" kern="1200" dirty="0">
            <a:solidFill>
              <a:schemeClr val="tx1"/>
            </a:solidFill>
          </a:endParaRPr>
        </a:p>
      </dsp:txBody>
      <dsp:txXfrm rot="10800000">
        <a:off x="957803" y="1799996"/>
        <a:ext cx="1648380" cy="950033"/>
      </dsp:txXfrm>
    </dsp:sp>
    <dsp:sp modelId="{142ED8FC-DF11-42DC-94DD-7914A692BF63}">
      <dsp:nvSpPr>
        <dsp:cNvPr id="0" name=""/>
        <dsp:cNvSpPr/>
      </dsp:nvSpPr>
      <dsp:spPr>
        <a:xfrm>
          <a:off x="237508" y="1773575"/>
          <a:ext cx="950033" cy="950033"/>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D5C5BA-DE7E-4917-9DE6-24B16F7B135D}">
      <dsp:nvSpPr>
        <dsp:cNvPr id="0" name=""/>
        <dsp:cNvSpPr/>
      </dsp:nvSpPr>
      <dsp:spPr>
        <a:xfrm rot="10800000">
          <a:off x="712525" y="3007201"/>
          <a:ext cx="1885888" cy="950033"/>
        </a:xfrm>
        <a:prstGeom prst="homePlat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8939" tIns="53340" rIns="99568" bIns="53340" numCol="1" spcCol="1270" anchor="ctr" anchorCtr="0">
          <a:noAutofit/>
        </a:bodyPr>
        <a:lstStyle/>
        <a:p>
          <a:pPr marL="0" lvl="0" indent="0" algn="ctr" defTabSz="622300">
            <a:lnSpc>
              <a:spcPct val="90000"/>
            </a:lnSpc>
            <a:spcBef>
              <a:spcPct val="0"/>
            </a:spcBef>
            <a:spcAft>
              <a:spcPct val="35000"/>
            </a:spcAft>
            <a:buNone/>
          </a:pPr>
          <a:r>
            <a:rPr lang="en-IN" sz="1400" b="1" kern="1200" dirty="0">
              <a:solidFill>
                <a:schemeClr val="tx1"/>
              </a:solidFill>
            </a:rPr>
            <a:t>Market Cap. (Rs. Cr) : 9014.93</a:t>
          </a:r>
          <a:r>
            <a:rPr lang="en-IN" sz="1400" kern="1200" dirty="0">
              <a:solidFill>
                <a:schemeClr val="tx1"/>
              </a:solidFill>
            </a:rPr>
            <a:t> </a:t>
          </a:r>
        </a:p>
      </dsp:txBody>
      <dsp:txXfrm rot="10800000">
        <a:off x="950033" y="3007201"/>
        <a:ext cx="1648380" cy="950033"/>
      </dsp:txXfrm>
    </dsp:sp>
    <dsp:sp modelId="{B1E654F9-1954-405D-A4F8-5E042AD031D6}">
      <dsp:nvSpPr>
        <dsp:cNvPr id="0" name=""/>
        <dsp:cNvSpPr/>
      </dsp:nvSpPr>
      <dsp:spPr>
        <a:xfrm>
          <a:off x="237508" y="3007201"/>
          <a:ext cx="950033" cy="950033"/>
        </a:xfrm>
        <a:prstGeom prst="ellipse">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9FB963-172F-48FC-A674-35B9F6B97354}">
      <dsp:nvSpPr>
        <dsp:cNvPr id="0" name=""/>
        <dsp:cNvSpPr/>
      </dsp:nvSpPr>
      <dsp:spPr>
        <a:xfrm rot="5400000">
          <a:off x="6332361" y="-2627112"/>
          <a:ext cx="899358" cy="6383096"/>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kern="1200" dirty="0"/>
            <a:t>RITES is a subsidiary of Indian Railways, the national railway system of India. This affiliation provides RITES with a unique advantage as it has access to the vast resources, expertise, and network of Indian Railways, enabling it to leverage this association for project execution</a:t>
          </a:r>
          <a:r>
            <a:rPr lang="en-US" sz="1300" b="1" kern="1200" dirty="0"/>
            <a:t>.</a:t>
          </a:r>
          <a:endParaRPr lang="en-IN" sz="1300" b="1" kern="1200" dirty="0"/>
        </a:p>
      </dsp:txBody>
      <dsp:txXfrm rot="-5400000">
        <a:off x="3590493" y="158659"/>
        <a:ext cx="6339193" cy="811552"/>
      </dsp:txXfrm>
    </dsp:sp>
    <dsp:sp modelId="{3F60C0D3-DBD4-4730-A956-968306860E9F}">
      <dsp:nvSpPr>
        <dsp:cNvPr id="0" name=""/>
        <dsp:cNvSpPr/>
      </dsp:nvSpPr>
      <dsp:spPr>
        <a:xfrm>
          <a:off x="0" y="2337"/>
          <a:ext cx="3590492" cy="1124197"/>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US" sz="3100" b="1" kern="1200"/>
            <a:t>Integration with Indian Railways </a:t>
          </a:r>
          <a:endParaRPr lang="en-IN" sz="3100" b="1" kern="1200"/>
        </a:p>
      </dsp:txBody>
      <dsp:txXfrm>
        <a:off x="54879" y="57216"/>
        <a:ext cx="3480734" cy="1014439"/>
      </dsp:txXfrm>
    </dsp:sp>
    <dsp:sp modelId="{4866B999-EDEF-4DF1-8FCB-440578C9E271}">
      <dsp:nvSpPr>
        <dsp:cNvPr id="0" name=""/>
        <dsp:cNvSpPr/>
      </dsp:nvSpPr>
      <dsp:spPr>
        <a:xfrm rot="5400000">
          <a:off x="6332361" y="-1446704"/>
          <a:ext cx="899358" cy="6383096"/>
        </a:xfrm>
        <a:prstGeom prst="round2SameRect">
          <a:avLst/>
        </a:prstGeom>
        <a:solidFill>
          <a:schemeClr val="accent2">
            <a:tint val="40000"/>
            <a:alpha val="90000"/>
            <a:hueOff val="1675274"/>
            <a:satOff val="-1459"/>
            <a:lumOff val="-2"/>
            <a:alphaOff val="0"/>
          </a:schemeClr>
        </a:solidFill>
        <a:ln w="25400" cap="flat" cmpd="sng" algn="ctr">
          <a:solidFill>
            <a:schemeClr val="accent2">
              <a:tint val="40000"/>
              <a:alpha val="90000"/>
              <a:hueOff val="1675274"/>
              <a:satOff val="-1459"/>
              <a:lumOff val="-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kern="1200" dirty="0"/>
            <a:t>RITES stays updated with the latest technological advancements in the transportation infrastructure sector. This expertise allows RITES to incorporate innovative solutions, best practices, and advanced technologies into its project designs and implementations, ensuring efficient and sustainable infrastructure development.</a:t>
          </a:r>
          <a:endParaRPr lang="en-IN" sz="1300" b="0" kern="1200" dirty="0"/>
        </a:p>
      </dsp:txBody>
      <dsp:txXfrm rot="-5400000">
        <a:off x="3590493" y="1339067"/>
        <a:ext cx="6339193" cy="811552"/>
      </dsp:txXfrm>
    </dsp:sp>
    <dsp:sp modelId="{4F7DC359-45A7-474A-ACD9-32995E5C0928}">
      <dsp:nvSpPr>
        <dsp:cNvPr id="0" name=""/>
        <dsp:cNvSpPr/>
      </dsp:nvSpPr>
      <dsp:spPr>
        <a:xfrm>
          <a:off x="0" y="1182745"/>
          <a:ext cx="3590492" cy="1124197"/>
        </a:xfrm>
        <a:prstGeom prst="roundRect">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b="1" kern="1200"/>
            <a:t>Technological expertise</a:t>
          </a:r>
        </a:p>
      </dsp:txBody>
      <dsp:txXfrm>
        <a:off x="54879" y="1237624"/>
        <a:ext cx="3480734" cy="1014439"/>
      </dsp:txXfrm>
    </dsp:sp>
    <dsp:sp modelId="{B60C35EE-3C26-4FA8-8357-E1170D962D2C}">
      <dsp:nvSpPr>
        <dsp:cNvPr id="0" name=""/>
        <dsp:cNvSpPr/>
      </dsp:nvSpPr>
      <dsp:spPr>
        <a:xfrm rot="5400000">
          <a:off x="6332361" y="-266296"/>
          <a:ext cx="899358" cy="6383096"/>
        </a:xfrm>
        <a:prstGeom prst="round2SameRect">
          <a:avLst/>
        </a:prstGeom>
        <a:solidFill>
          <a:schemeClr val="accent2">
            <a:tint val="40000"/>
            <a:alpha val="90000"/>
            <a:hueOff val="3350547"/>
            <a:satOff val="-2919"/>
            <a:lumOff val="-4"/>
            <a:alphaOff val="0"/>
          </a:schemeClr>
        </a:solidFill>
        <a:ln w="25400" cap="flat" cmpd="sng" algn="ctr">
          <a:solidFill>
            <a:schemeClr val="accent2">
              <a:tint val="40000"/>
              <a:alpha val="90000"/>
              <a:hueOff val="3350547"/>
              <a:satOff val="-2919"/>
              <a:lumOff val="-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kern="1200" dirty="0"/>
            <a:t>RITES boasts a skilled and experienced workforce comprising engineers, architects, project managers, and other professionals. The company invests in training and development programs to continuously upgrade the skills of its employees, ensuring the delivery of high-quality services.</a:t>
          </a:r>
          <a:endParaRPr lang="en-IN" sz="1300" b="0" kern="1200" dirty="0"/>
        </a:p>
      </dsp:txBody>
      <dsp:txXfrm rot="-5400000">
        <a:off x="3590493" y="2519475"/>
        <a:ext cx="6339193" cy="811552"/>
      </dsp:txXfrm>
    </dsp:sp>
    <dsp:sp modelId="{0C8FAA44-8FB9-4BB1-AA23-BF73C7DFF763}">
      <dsp:nvSpPr>
        <dsp:cNvPr id="0" name=""/>
        <dsp:cNvSpPr/>
      </dsp:nvSpPr>
      <dsp:spPr>
        <a:xfrm>
          <a:off x="0" y="2363152"/>
          <a:ext cx="3590492" cy="1124197"/>
        </a:xfrm>
        <a:prstGeom prst="roundRect">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b="1" kern="1200"/>
            <a:t>Professional workforce</a:t>
          </a:r>
        </a:p>
      </dsp:txBody>
      <dsp:txXfrm>
        <a:off x="54879" y="2418031"/>
        <a:ext cx="3480734" cy="1014439"/>
      </dsp:txXfrm>
    </dsp:sp>
    <dsp:sp modelId="{56CD76EF-AAD8-4011-A2D4-AA8381D7C5CE}">
      <dsp:nvSpPr>
        <dsp:cNvPr id="0" name=""/>
        <dsp:cNvSpPr/>
      </dsp:nvSpPr>
      <dsp:spPr>
        <a:xfrm rot="5400000">
          <a:off x="6332361" y="914111"/>
          <a:ext cx="899358" cy="6383096"/>
        </a:xfrm>
        <a:prstGeom prst="round2Same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en-US" sz="1300" b="0" kern="1200" dirty="0"/>
            <a:t>RITES has a stable financial position due to its government ownership and a consistent track record of revenue generation. This stability provides confidence to clients, lenders, and project partners, strengthening RITES' position in the market.</a:t>
          </a:r>
          <a:endParaRPr lang="en-IN" sz="1300" b="0" kern="1200" dirty="0"/>
        </a:p>
      </dsp:txBody>
      <dsp:txXfrm rot="-5400000">
        <a:off x="3590493" y="3699883"/>
        <a:ext cx="6339193" cy="811552"/>
      </dsp:txXfrm>
    </dsp:sp>
    <dsp:sp modelId="{9A830C80-66A6-4969-81C1-5ECEAD29587B}">
      <dsp:nvSpPr>
        <dsp:cNvPr id="0" name=""/>
        <dsp:cNvSpPr/>
      </dsp:nvSpPr>
      <dsp:spPr>
        <a:xfrm>
          <a:off x="0" y="3543560"/>
          <a:ext cx="3590492" cy="1124197"/>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marL="0" lvl="0" indent="0" algn="ctr" defTabSz="1377950">
            <a:lnSpc>
              <a:spcPct val="90000"/>
            </a:lnSpc>
            <a:spcBef>
              <a:spcPct val="0"/>
            </a:spcBef>
            <a:spcAft>
              <a:spcPct val="35000"/>
            </a:spcAft>
            <a:buNone/>
          </a:pPr>
          <a:r>
            <a:rPr lang="en-IN" sz="3100" b="1" kern="1200"/>
            <a:t>Financial stability</a:t>
          </a:r>
        </a:p>
      </dsp:txBody>
      <dsp:txXfrm>
        <a:off x="54879" y="3598439"/>
        <a:ext cx="3480734" cy="10144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98D6B-01F4-48B9-A958-92E56E5E2426}">
      <dsp:nvSpPr>
        <dsp:cNvPr id="0" name=""/>
        <dsp:cNvSpPr/>
      </dsp:nvSpPr>
      <dsp:spPr>
        <a:xfrm>
          <a:off x="0" y="112786"/>
          <a:ext cx="6666833" cy="1268206"/>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Competitive Landscape: Increased competition from existing competitors(HINDALCA) or new entrants in the market can impact the company's market share, pricing power, and profitability.</a:t>
          </a:r>
          <a:endParaRPr lang="en-US" sz="1800" kern="1200"/>
        </a:p>
      </dsp:txBody>
      <dsp:txXfrm>
        <a:off x="61909" y="174695"/>
        <a:ext cx="6543015" cy="1144388"/>
      </dsp:txXfrm>
    </dsp:sp>
    <dsp:sp modelId="{A50AC583-0BE2-4207-8EAF-D38E9267CED3}">
      <dsp:nvSpPr>
        <dsp:cNvPr id="0" name=""/>
        <dsp:cNvSpPr/>
      </dsp:nvSpPr>
      <dsp:spPr>
        <a:xfrm>
          <a:off x="0" y="1432833"/>
          <a:ext cx="6666833" cy="1268206"/>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GB" sz="1800" kern="1200"/>
            <a:t>Technological Disruption: Rapid advancements in technology can disrupt traditional business models and processes. Failure to keep up with technological changes can leave</a:t>
          </a:r>
          <a:r>
            <a:rPr lang="en-GB" sz="1800" kern="1200">
              <a:latin typeface="Calibri Light" panose="020F0302020204030204"/>
            </a:rPr>
            <a:t> the</a:t>
          </a:r>
          <a:r>
            <a:rPr lang="en-GB" sz="1800" kern="1200"/>
            <a:t> company at</a:t>
          </a:r>
          <a:r>
            <a:rPr lang="en-GB" sz="1800" kern="1200">
              <a:latin typeface="Calibri Light" panose="020F0302020204030204"/>
            </a:rPr>
            <a:t> the</a:t>
          </a:r>
          <a:r>
            <a:rPr lang="en-GB" sz="1800" kern="1200"/>
            <a:t> competitive disadvantage.</a:t>
          </a:r>
          <a:endParaRPr lang="en-US" sz="1800" kern="1200"/>
        </a:p>
      </dsp:txBody>
      <dsp:txXfrm>
        <a:off x="61909" y="1494742"/>
        <a:ext cx="6543015" cy="1144388"/>
      </dsp:txXfrm>
    </dsp:sp>
    <dsp:sp modelId="{EA84999D-2794-4997-B84E-47BB332BB284}">
      <dsp:nvSpPr>
        <dsp:cNvPr id="0" name=""/>
        <dsp:cNvSpPr/>
      </dsp:nvSpPr>
      <dsp:spPr>
        <a:xfrm>
          <a:off x="0" y="2752880"/>
          <a:ext cx="6666833" cy="1268206"/>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For eg. Fibreglass is used now as an alternate to alluminium sillicon alloy</a:t>
          </a:r>
          <a:endParaRPr lang="en-US" sz="1800" kern="1200"/>
        </a:p>
      </dsp:txBody>
      <dsp:txXfrm>
        <a:off x="61909" y="2814789"/>
        <a:ext cx="6543015" cy="1144388"/>
      </dsp:txXfrm>
    </dsp:sp>
    <dsp:sp modelId="{3733E339-EDF1-4180-9903-87349E849DE4}">
      <dsp:nvSpPr>
        <dsp:cNvPr id="0" name=""/>
        <dsp:cNvSpPr/>
      </dsp:nvSpPr>
      <dsp:spPr>
        <a:xfrm>
          <a:off x="0" y="4072926"/>
          <a:ext cx="6666833" cy="1268206"/>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a:t>Supply Chain Disruptions: Any disruptions or delays in the supply chain, such as shortages of raw materials, logistical issues, or dependencies on single suppliers, can impact the company's production capabilities and delivery timelines.</a:t>
          </a:r>
          <a:endParaRPr lang="en-US" sz="1800" kern="1200"/>
        </a:p>
      </dsp:txBody>
      <dsp:txXfrm>
        <a:off x="61909" y="4134835"/>
        <a:ext cx="6543015" cy="1144388"/>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153612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5248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27848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79229-70C2-2F82-F2EF-EA40A008FC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91CCBAC-DE00-89C3-FC18-AE8C11669E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3064D0B-68DC-445F-D5C9-EBB08372FFA1}"/>
              </a:ext>
            </a:extLst>
          </p:cNvPr>
          <p:cNvSpPr>
            <a:spLocks noGrp="1"/>
          </p:cNvSpPr>
          <p:nvPr>
            <p:ph type="dt" sz="half" idx="10"/>
          </p:nvPr>
        </p:nvSpPr>
        <p:spPr/>
        <p:txBody>
          <a:bodyPr/>
          <a:lstStyle/>
          <a:p>
            <a:fld id="{E312E493-28B0-449C-AFF5-0BA18D5404F0}" type="datetimeFigureOut">
              <a:rPr lang="en-IN" smtClean="0"/>
              <a:t>30-05-2023</a:t>
            </a:fld>
            <a:endParaRPr lang="en-IN"/>
          </a:p>
        </p:txBody>
      </p:sp>
      <p:sp>
        <p:nvSpPr>
          <p:cNvPr id="5" name="Footer Placeholder 4">
            <a:extLst>
              <a:ext uri="{FF2B5EF4-FFF2-40B4-BE49-F238E27FC236}">
                <a16:creationId xmlns:a16="http://schemas.microsoft.com/office/drawing/2014/main" id="{A3D6ABE3-672B-C3BD-4C4E-F712748B83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3BDFA3-90DF-A47D-76B7-D1CFD323C6EE}"/>
              </a:ext>
            </a:extLst>
          </p:cNvPr>
          <p:cNvSpPr>
            <a:spLocks noGrp="1"/>
          </p:cNvSpPr>
          <p:nvPr>
            <p:ph type="sldNum" sz="quarter" idx="12"/>
          </p:nvPr>
        </p:nvSpPr>
        <p:spPr/>
        <p:txBody>
          <a:bodyPr/>
          <a:lstStyle/>
          <a:p>
            <a:fld id="{E1B7DC76-33D1-4564-9E5A-E9E5310C20B3}" type="slidenum">
              <a:rPr lang="en-IN" smtClean="0"/>
              <a:t>‹#›</a:t>
            </a:fld>
            <a:endParaRPr lang="en-IN"/>
          </a:p>
        </p:txBody>
      </p:sp>
    </p:spTree>
    <p:extLst>
      <p:ext uri="{BB962C8B-B14F-4D97-AF65-F5344CB8AC3E}">
        <p14:creationId xmlns:p14="http://schemas.microsoft.com/office/powerpoint/2010/main" val="25191348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4996A-59A3-39C7-2106-49A18305677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952DAD-F41C-290B-6543-8C7ABF64D6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049A7E-7C93-B21A-B51A-752EBD2E63F9}"/>
              </a:ext>
            </a:extLst>
          </p:cNvPr>
          <p:cNvSpPr>
            <a:spLocks noGrp="1"/>
          </p:cNvSpPr>
          <p:nvPr>
            <p:ph type="dt" sz="half" idx="10"/>
          </p:nvPr>
        </p:nvSpPr>
        <p:spPr/>
        <p:txBody>
          <a:bodyPr/>
          <a:lstStyle/>
          <a:p>
            <a:fld id="{E312E493-28B0-449C-AFF5-0BA18D5404F0}" type="datetimeFigureOut">
              <a:rPr lang="en-IN" smtClean="0"/>
              <a:t>30-05-2023</a:t>
            </a:fld>
            <a:endParaRPr lang="en-IN"/>
          </a:p>
        </p:txBody>
      </p:sp>
      <p:sp>
        <p:nvSpPr>
          <p:cNvPr id="5" name="Footer Placeholder 4">
            <a:extLst>
              <a:ext uri="{FF2B5EF4-FFF2-40B4-BE49-F238E27FC236}">
                <a16:creationId xmlns:a16="http://schemas.microsoft.com/office/drawing/2014/main" id="{3ADB163B-10D9-AA4E-6A60-194C15922F1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75D2997-9811-29BE-BD78-E55632941D85}"/>
              </a:ext>
            </a:extLst>
          </p:cNvPr>
          <p:cNvSpPr>
            <a:spLocks noGrp="1"/>
          </p:cNvSpPr>
          <p:nvPr>
            <p:ph type="sldNum" sz="quarter" idx="12"/>
          </p:nvPr>
        </p:nvSpPr>
        <p:spPr/>
        <p:txBody>
          <a:bodyPr/>
          <a:lstStyle/>
          <a:p>
            <a:fld id="{E1B7DC76-33D1-4564-9E5A-E9E5310C20B3}" type="slidenum">
              <a:rPr lang="en-IN" smtClean="0"/>
              <a:t>‹#›</a:t>
            </a:fld>
            <a:endParaRPr lang="en-IN"/>
          </a:p>
        </p:txBody>
      </p:sp>
    </p:spTree>
    <p:extLst>
      <p:ext uri="{BB962C8B-B14F-4D97-AF65-F5344CB8AC3E}">
        <p14:creationId xmlns:p14="http://schemas.microsoft.com/office/powerpoint/2010/main" val="1303391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34802-19AF-8052-4C91-80264887C7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F6A3D1F-0DD9-E531-74FF-67F25B779C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92E8DA-612F-4531-B62D-9EF4FD14C3EB}"/>
              </a:ext>
            </a:extLst>
          </p:cNvPr>
          <p:cNvSpPr>
            <a:spLocks noGrp="1"/>
          </p:cNvSpPr>
          <p:nvPr>
            <p:ph type="dt" sz="half" idx="10"/>
          </p:nvPr>
        </p:nvSpPr>
        <p:spPr/>
        <p:txBody>
          <a:bodyPr/>
          <a:lstStyle/>
          <a:p>
            <a:fld id="{E312E493-28B0-449C-AFF5-0BA18D5404F0}" type="datetimeFigureOut">
              <a:rPr lang="en-IN" smtClean="0"/>
              <a:t>30-05-2023</a:t>
            </a:fld>
            <a:endParaRPr lang="en-IN"/>
          </a:p>
        </p:txBody>
      </p:sp>
      <p:sp>
        <p:nvSpPr>
          <p:cNvPr id="5" name="Footer Placeholder 4">
            <a:extLst>
              <a:ext uri="{FF2B5EF4-FFF2-40B4-BE49-F238E27FC236}">
                <a16:creationId xmlns:a16="http://schemas.microsoft.com/office/drawing/2014/main" id="{2910D5B4-CE56-9C0E-128C-AF0B5389A2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4635D1-2E7D-06BB-27AE-14D8A1CC42AB}"/>
              </a:ext>
            </a:extLst>
          </p:cNvPr>
          <p:cNvSpPr>
            <a:spLocks noGrp="1"/>
          </p:cNvSpPr>
          <p:nvPr>
            <p:ph type="sldNum" sz="quarter" idx="12"/>
          </p:nvPr>
        </p:nvSpPr>
        <p:spPr/>
        <p:txBody>
          <a:bodyPr/>
          <a:lstStyle/>
          <a:p>
            <a:fld id="{E1B7DC76-33D1-4564-9E5A-E9E5310C20B3}" type="slidenum">
              <a:rPr lang="en-IN" smtClean="0"/>
              <a:t>‹#›</a:t>
            </a:fld>
            <a:endParaRPr lang="en-IN"/>
          </a:p>
        </p:txBody>
      </p:sp>
    </p:spTree>
    <p:extLst>
      <p:ext uri="{BB962C8B-B14F-4D97-AF65-F5344CB8AC3E}">
        <p14:creationId xmlns:p14="http://schemas.microsoft.com/office/powerpoint/2010/main" val="35189519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D1C44-E800-381E-813F-2E0FC4D2E7C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68BC0E-22C7-91E0-21D5-043BE5D810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1F4F49F-30EF-CB3B-130C-ED032FB7BEC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6F9C17A-055A-0754-84F3-6942AF565D87}"/>
              </a:ext>
            </a:extLst>
          </p:cNvPr>
          <p:cNvSpPr>
            <a:spLocks noGrp="1"/>
          </p:cNvSpPr>
          <p:nvPr>
            <p:ph type="dt" sz="half" idx="10"/>
          </p:nvPr>
        </p:nvSpPr>
        <p:spPr/>
        <p:txBody>
          <a:bodyPr/>
          <a:lstStyle/>
          <a:p>
            <a:fld id="{E312E493-28B0-449C-AFF5-0BA18D5404F0}" type="datetimeFigureOut">
              <a:rPr lang="en-IN" smtClean="0"/>
              <a:t>30-05-2023</a:t>
            </a:fld>
            <a:endParaRPr lang="en-IN"/>
          </a:p>
        </p:txBody>
      </p:sp>
      <p:sp>
        <p:nvSpPr>
          <p:cNvPr id="6" name="Footer Placeholder 5">
            <a:extLst>
              <a:ext uri="{FF2B5EF4-FFF2-40B4-BE49-F238E27FC236}">
                <a16:creationId xmlns:a16="http://schemas.microsoft.com/office/drawing/2014/main" id="{B64335ED-2EF1-86CB-A7F1-52C8E875476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500B6AA-340E-66FF-074F-F8B88115AE03}"/>
              </a:ext>
            </a:extLst>
          </p:cNvPr>
          <p:cNvSpPr>
            <a:spLocks noGrp="1"/>
          </p:cNvSpPr>
          <p:nvPr>
            <p:ph type="sldNum" sz="quarter" idx="12"/>
          </p:nvPr>
        </p:nvSpPr>
        <p:spPr/>
        <p:txBody>
          <a:bodyPr/>
          <a:lstStyle/>
          <a:p>
            <a:fld id="{E1B7DC76-33D1-4564-9E5A-E9E5310C20B3}" type="slidenum">
              <a:rPr lang="en-IN" smtClean="0"/>
              <a:t>‹#›</a:t>
            </a:fld>
            <a:endParaRPr lang="en-IN"/>
          </a:p>
        </p:txBody>
      </p:sp>
    </p:spTree>
    <p:extLst>
      <p:ext uri="{BB962C8B-B14F-4D97-AF65-F5344CB8AC3E}">
        <p14:creationId xmlns:p14="http://schemas.microsoft.com/office/powerpoint/2010/main" val="2562975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D63B0-5808-4C1C-26D0-A5AB0A4D900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0B971C3-CB4C-972A-4D51-FF81A2FF01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B16C695-99BC-1EEB-B317-F5E3BD03E4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B29AF13-D7F4-2F2A-A0CD-B01E8FF38C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87F77F-3911-48B4-88BE-7E62D14421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DCEE5D0-760F-B80F-0E57-D6CDC68ACBDF}"/>
              </a:ext>
            </a:extLst>
          </p:cNvPr>
          <p:cNvSpPr>
            <a:spLocks noGrp="1"/>
          </p:cNvSpPr>
          <p:nvPr>
            <p:ph type="dt" sz="half" idx="10"/>
          </p:nvPr>
        </p:nvSpPr>
        <p:spPr/>
        <p:txBody>
          <a:bodyPr/>
          <a:lstStyle/>
          <a:p>
            <a:fld id="{E312E493-28B0-449C-AFF5-0BA18D5404F0}" type="datetimeFigureOut">
              <a:rPr lang="en-IN" smtClean="0"/>
              <a:t>30-05-2023</a:t>
            </a:fld>
            <a:endParaRPr lang="en-IN"/>
          </a:p>
        </p:txBody>
      </p:sp>
      <p:sp>
        <p:nvSpPr>
          <p:cNvPr id="8" name="Footer Placeholder 7">
            <a:extLst>
              <a:ext uri="{FF2B5EF4-FFF2-40B4-BE49-F238E27FC236}">
                <a16:creationId xmlns:a16="http://schemas.microsoft.com/office/drawing/2014/main" id="{67BEB1DB-90B9-97C6-4703-96644FCDA64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167282C-3A07-7F17-E424-74E222C59C0A}"/>
              </a:ext>
            </a:extLst>
          </p:cNvPr>
          <p:cNvSpPr>
            <a:spLocks noGrp="1"/>
          </p:cNvSpPr>
          <p:nvPr>
            <p:ph type="sldNum" sz="quarter" idx="12"/>
          </p:nvPr>
        </p:nvSpPr>
        <p:spPr/>
        <p:txBody>
          <a:bodyPr/>
          <a:lstStyle/>
          <a:p>
            <a:fld id="{E1B7DC76-33D1-4564-9E5A-E9E5310C20B3}" type="slidenum">
              <a:rPr lang="en-IN" smtClean="0"/>
              <a:t>‹#›</a:t>
            </a:fld>
            <a:endParaRPr lang="en-IN"/>
          </a:p>
        </p:txBody>
      </p:sp>
    </p:spTree>
    <p:extLst>
      <p:ext uri="{BB962C8B-B14F-4D97-AF65-F5344CB8AC3E}">
        <p14:creationId xmlns:p14="http://schemas.microsoft.com/office/powerpoint/2010/main" val="21264406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51D90-AAF1-CC31-86AC-07FE50955EC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132E867-6CE6-1408-B8E9-E0439ACEB3B6}"/>
              </a:ext>
            </a:extLst>
          </p:cNvPr>
          <p:cNvSpPr>
            <a:spLocks noGrp="1"/>
          </p:cNvSpPr>
          <p:nvPr>
            <p:ph type="dt" sz="half" idx="10"/>
          </p:nvPr>
        </p:nvSpPr>
        <p:spPr/>
        <p:txBody>
          <a:bodyPr/>
          <a:lstStyle/>
          <a:p>
            <a:fld id="{E312E493-28B0-449C-AFF5-0BA18D5404F0}" type="datetimeFigureOut">
              <a:rPr lang="en-IN" smtClean="0"/>
              <a:t>30-05-2023</a:t>
            </a:fld>
            <a:endParaRPr lang="en-IN"/>
          </a:p>
        </p:txBody>
      </p:sp>
      <p:sp>
        <p:nvSpPr>
          <p:cNvPr id="4" name="Footer Placeholder 3">
            <a:extLst>
              <a:ext uri="{FF2B5EF4-FFF2-40B4-BE49-F238E27FC236}">
                <a16:creationId xmlns:a16="http://schemas.microsoft.com/office/drawing/2014/main" id="{E712FCBC-6728-2E97-045B-7043BC9173F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7DCEB85-7C1F-B07A-E38C-60E92EE02A5E}"/>
              </a:ext>
            </a:extLst>
          </p:cNvPr>
          <p:cNvSpPr>
            <a:spLocks noGrp="1"/>
          </p:cNvSpPr>
          <p:nvPr>
            <p:ph type="sldNum" sz="quarter" idx="12"/>
          </p:nvPr>
        </p:nvSpPr>
        <p:spPr/>
        <p:txBody>
          <a:bodyPr/>
          <a:lstStyle/>
          <a:p>
            <a:fld id="{E1B7DC76-33D1-4564-9E5A-E9E5310C20B3}" type="slidenum">
              <a:rPr lang="en-IN" smtClean="0"/>
              <a:t>‹#›</a:t>
            </a:fld>
            <a:endParaRPr lang="en-IN"/>
          </a:p>
        </p:txBody>
      </p:sp>
    </p:spTree>
    <p:extLst>
      <p:ext uri="{BB962C8B-B14F-4D97-AF65-F5344CB8AC3E}">
        <p14:creationId xmlns:p14="http://schemas.microsoft.com/office/powerpoint/2010/main" val="18087205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74E13F-863B-B731-3B82-F05AFE9ABC75}"/>
              </a:ext>
            </a:extLst>
          </p:cNvPr>
          <p:cNvSpPr>
            <a:spLocks noGrp="1"/>
          </p:cNvSpPr>
          <p:nvPr>
            <p:ph type="dt" sz="half" idx="10"/>
          </p:nvPr>
        </p:nvSpPr>
        <p:spPr/>
        <p:txBody>
          <a:bodyPr/>
          <a:lstStyle/>
          <a:p>
            <a:fld id="{E312E493-28B0-449C-AFF5-0BA18D5404F0}" type="datetimeFigureOut">
              <a:rPr lang="en-IN" smtClean="0"/>
              <a:t>30-05-2023</a:t>
            </a:fld>
            <a:endParaRPr lang="en-IN"/>
          </a:p>
        </p:txBody>
      </p:sp>
      <p:sp>
        <p:nvSpPr>
          <p:cNvPr id="3" name="Footer Placeholder 2">
            <a:extLst>
              <a:ext uri="{FF2B5EF4-FFF2-40B4-BE49-F238E27FC236}">
                <a16:creationId xmlns:a16="http://schemas.microsoft.com/office/drawing/2014/main" id="{0E877B62-DC2C-D0CA-DE4E-3BA2989D2DF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4F580ED-7609-838A-9F61-4DD48D53953B}"/>
              </a:ext>
            </a:extLst>
          </p:cNvPr>
          <p:cNvSpPr>
            <a:spLocks noGrp="1"/>
          </p:cNvSpPr>
          <p:nvPr>
            <p:ph type="sldNum" sz="quarter" idx="12"/>
          </p:nvPr>
        </p:nvSpPr>
        <p:spPr/>
        <p:txBody>
          <a:bodyPr/>
          <a:lstStyle/>
          <a:p>
            <a:fld id="{E1B7DC76-33D1-4564-9E5A-E9E5310C20B3}" type="slidenum">
              <a:rPr lang="en-IN" smtClean="0"/>
              <a:t>‹#›</a:t>
            </a:fld>
            <a:endParaRPr lang="en-IN"/>
          </a:p>
        </p:txBody>
      </p:sp>
    </p:spTree>
    <p:extLst>
      <p:ext uri="{BB962C8B-B14F-4D97-AF65-F5344CB8AC3E}">
        <p14:creationId xmlns:p14="http://schemas.microsoft.com/office/powerpoint/2010/main" val="10835611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043DE-9F58-1A7F-D88F-67A614391B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BF61686-CF12-FDFD-DCCE-F177D65627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1932C5D-C184-0D66-E8B8-4EC3ABC9B3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2F716C-E8AB-28A6-6070-141F4D5F9EFF}"/>
              </a:ext>
            </a:extLst>
          </p:cNvPr>
          <p:cNvSpPr>
            <a:spLocks noGrp="1"/>
          </p:cNvSpPr>
          <p:nvPr>
            <p:ph type="dt" sz="half" idx="10"/>
          </p:nvPr>
        </p:nvSpPr>
        <p:spPr/>
        <p:txBody>
          <a:bodyPr/>
          <a:lstStyle/>
          <a:p>
            <a:fld id="{E312E493-28B0-449C-AFF5-0BA18D5404F0}" type="datetimeFigureOut">
              <a:rPr lang="en-IN" smtClean="0"/>
              <a:t>30-05-2023</a:t>
            </a:fld>
            <a:endParaRPr lang="en-IN"/>
          </a:p>
        </p:txBody>
      </p:sp>
      <p:sp>
        <p:nvSpPr>
          <p:cNvPr id="6" name="Footer Placeholder 5">
            <a:extLst>
              <a:ext uri="{FF2B5EF4-FFF2-40B4-BE49-F238E27FC236}">
                <a16:creationId xmlns:a16="http://schemas.microsoft.com/office/drawing/2014/main" id="{89BB9D3C-1909-AA2B-385D-6DA9096629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E3AFF0-75F4-C3B6-1851-622F557A1C90}"/>
              </a:ext>
            </a:extLst>
          </p:cNvPr>
          <p:cNvSpPr>
            <a:spLocks noGrp="1"/>
          </p:cNvSpPr>
          <p:nvPr>
            <p:ph type="sldNum" sz="quarter" idx="12"/>
          </p:nvPr>
        </p:nvSpPr>
        <p:spPr/>
        <p:txBody>
          <a:bodyPr/>
          <a:lstStyle/>
          <a:p>
            <a:fld id="{E1B7DC76-33D1-4564-9E5A-E9E5310C20B3}" type="slidenum">
              <a:rPr lang="en-IN" smtClean="0"/>
              <a:t>‹#›</a:t>
            </a:fld>
            <a:endParaRPr lang="en-IN"/>
          </a:p>
        </p:txBody>
      </p:sp>
    </p:spTree>
    <p:extLst>
      <p:ext uri="{BB962C8B-B14F-4D97-AF65-F5344CB8AC3E}">
        <p14:creationId xmlns:p14="http://schemas.microsoft.com/office/powerpoint/2010/main" val="1718844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227709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E72C5-4C92-C164-3C63-19AD699059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4FEC339-C460-13BF-0902-07C686D6EA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5CF09C1-3401-6CF4-3434-8A0A183F62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933DC5-F664-8D84-2D37-761751B9485B}"/>
              </a:ext>
            </a:extLst>
          </p:cNvPr>
          <p:cNvSpPr>
            <a:spLocks noGrp="1"/>
          </p:cNvSpPr>
          <p:nvPr>
            <p:ph type="dt" sz="half" idx="10"/>
          </p:nvPr>
        </p:nvSpPr>
        <p:spPr/>
        <p:txBody>
          <a:bodyPr/>
          <a:lstStyle/>
          <a:p>
            <a:fld id="{E312E493-28B0-449C-AFF5-0BA18D5404F0}" type="datetimeFigureOut">
              <a:rPr lang="en-IN" smtClean="0"/>
              <a:t>30-05-2023</a:t>
            </a:fld>
            <a:endParaRPr lang="en-IN"/>
          </a:p>
        </p:txBody>
      </p:sp>
      <p:sp>
        <p:nvSpPr>
          <p:cNvPr id="6" name="Footer Placeholder 5">
            <a:extLst>
              <a:ext uri="{FF2B5EF4-FFF2-40B4-BE49-F238E27FC236}">
                <a16:creationId xmlns:a16="http://schemas.microsoft.com/office/drawing/2014/main" id="{C253A2CE-F749-BFAD-C861-B6807ECE76E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407BBDD-4388-4430-A6AB-4CB51CD4CD1E}"/>
              </a:ext>
            </a:extLst>
          </p:cNvPr>
          <p:cNvSpPr>
            <a:spLocks noGrp="1"/>
          </p:cNvSpPr>
          <p:nvPr>
            <p:ph type="sldNum" sz="quarter" idx="12"/>
          </p:nvPr>
        </p:nvSpPr>
        <p:spPr/>
        <p:txBody>
          <a:bodyPr/>
          <a:lstStyle/>
          <a:p>
            <a:fld id="{E1B7DC76-33D1-4564-9E5A-E9E5310C20B3}" type="slidenum">
              <a:rPr lang="en-IN" smtClean="0"/>
              <a:t>‹#›</a:t>
            </a:fld>
            <a:endParaRPr lang="en-IN"/>
          </a:p>
        </p:txBody>
      </p:sp>
    </p:spTree>
    <p:extLst>
      <p:ext uri="{BB962C8B-B14F-4D97-AF65-F5344CB8AC3E}">
        <p14:creationId xmlns:p14="http://schemas.microsoft.com/office/powerpoint/2010/main" val="13840456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BBAF5-9368-9537-F367-D0FFC2FE8AD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41BDB99-234A-3232-68E2-AC9C8B024C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716C7F-6F7B-706A-D737-BAFB263096B7}"/>
              </a:ext>
            </a:extLst>
          </p:cNvPr>
          <p:cNvSpPr>
            <a:spLocks noGrp="1"/>
          </p:cNvSpPr>
          <p:nvPr>
            <p:ph type="dt" sz="half" idx="10"/>
          </p:nvPr>
        </p:nvSpPr>
        <p:spPr/>
        <p:txBody>
          <a:bodyPr/>
          <a:lstStyle/>
          <a:p>
            <a:fld id="{E312E493-28B0-449C-AFF5-0BA18D5404F0}" type="datetimeFigureOut">
              <a:rPr lang="en-IN" smtClean="0"/>
              <a:t>30-05-2023</a:t>
            </a:fld>
            <a:endParaRPr lang="en-IN"/>
          </a:p>
        </p:txBody>
      </p:sp>
      <p:sp>
        <p:nvSpPr>
          <p:cNvPr id="5" name="Footer Placeholder 4">
            <a:extLst>
              <a:ext uri="{FF2B5EF4-FFF2-40B4-BE49-F238E27FC236}">
                <a16:creationId xmlns:a16="http://schemas.microsoft.com/office/drawing/2014/main" id="{F86352AB-3709-8A24-6482-3D98C91AC3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930126-508C-326D-9172-1F73C403D83B}"/>
              </a:ext>
            </a:extLst>
          </p:cNvPr>
          <p:cNvSpPr>
            <a:spLocks noGrp="1"/>
          </p:cNvSpPr>
          <p:nvPr>
            <p:ph type="sldNum" sz="quarter" idx="12"/>
          </p:nvPr>
        </p:nvSpPr>
        <p:spPr/>
        <p:txBody>
          <a:bodyPr/>
          <a:lstStyle/>
          <a:p>
            <a:fld id="{E1B7DC76-33D1-4564-9E5A-E9E5310C20B3}" type="slidenum">
              <a:rPr lang="en-IN" smtClean="0"/>
              <a:t>‹#›</a:t>
            </a:fld>
            <a:endParaRPr lang="en-IN"/>
          </a:p>
        </p:txBody>
      </p:sp>
    </p:spTree>
    <p:extLst>
      <p:ext uri="{BB962C8B-B14F-4D97-AF65-F5344CB8AC3E}">
        <p14:creationId xmlns:p14="http://schemas.microsoft.com/office/powerpoint/2010/main" val="36106044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EE86FB-B58B-3D7D-D03B-996FAE828B7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57144BF-3535-48DD-A8D5-83E1316A56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45FDB1-09EB-5ADE-4BA1-D542E454D6EA}"/>
              </a:ext>
            </a:extLst>
          </p:cNvPr>
          <p:cNvSpPr>
            <a:spLocks noGrp="1"/>
          </p:cNvSpPr>
          <p:nvPr>
            <p:ph type="dt" sz="half" idx="10"/>
          </p:nvPr>
        </p:nvSpPr>
        <p:spPr/>
        <p:txBody>
          <a:bodyPr/>
          <a:lstStyle/>
          <a:p>
            <a:fld id="{E312E493-28B0-449C-AFF5-0BA18D5404F0}" type="datetimeFigureOut">
              <a:rPr lang="en-IN" smtClean="0"/>
              <a:t>30-05-2023</a:t>
            </a:fld>
            <a:endParaRPr lang="en-IN"/>
          </a:p>
        </p:txBody>
      </p:sp>
      <p:sp>
        <p:nvSpPr>
          <p:cNvPr id="5" name="Footer Placeholder 4">
            <a:extLst>
              <a:ext uri="{FF2B5EF4-FFF2-40B4-BE49-F238E27FC236}">
                <a16:creationId xmlns:a16="http://schemas.microsoft.com/office/drawing/2014/main" id="{B71704DD-434F-50F4-D11E-2D3917A5AD5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3C171D-3D5A-00A0-C224-9200AB4AED21}"/>
              </a:ext>
            </a:extLst>
          </p:cNvPr>
          <p:cNvSpPr>
            <a:spLocks noGrp="1"/>
          </p:cNvSpPr>
          <p:nvPr>
            <p:ph type="sldNum" sz="quarter" idx="12"/>
          </p:nvPr>
        </p:nvSpPr>
        <p:spPr/>
        <p:txBody>
          <a:bodyPr/>
          <a:lstStyle/>
          <a:p>
            <a:fld id="{E1B7DC76-33D1-4564-9E5A-E9E5310C20B3}" type="slidenum">
              <a:rPr lang="en-IN" smtClean="0"/>
              <a:t>‹#›</a:t>
            </a:fld>
            <a:endParaRPr lang="en-IN"/>
          </a:p>
        </p:txBody>
      </p:sp>
    </p:spTree>
    <p:extLst>
      <p:ext uri="{BB962C8B-B14F-4D97-AF65-F5344CB8AC3E}">
        <p14:creationId xmlns:p14="http://schemas.microsoft.com/office/powerpoint/2010/main" val="11390264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CCDC5-B2D3-05D7-B4DB-CA5B03005C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D63872D-BDFA-D48E-8B28-63739DC346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0C92D41-F096-2724-1361-CE6DA9415A38}"/>
              </a:ext>
            </a:extLst>
          </p:cNvPr>
          <p:cNvSpPr>
            <a:spLocks noGrp="1"/>
          </p:cNvSpPr>
          <p:nvPr>
            <p:ph type="dt" sz="half" idx="10"/>
          </p:nvPr>
        </p:nvSpPr>
        <p:spPr/>
        <p:txBody>
          <a:bodyPr/>
          <a:lstStyle/>
          <a:p>
            <a:fld id="{C8711D8E-F2FD-40A7-AA83-00EAE5436C03}" type="datetimeFigureOut">
              <a:rPr lang="en-IN" smtClean="0">
                <a:solidFill>
                  <a:prstClr val="black">
                    <a:tint val="75000"/>
                  </a:prstClr>
                </a:solidFill>
              </a:rPr>
              <a:pPr/>
              <a:t>30-05-2023</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EEC40650-81BA-1CBC-0118-B8CC781B8FDB}"/>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B2831E46-94C3-1CEF-8186-44424A01CCE5}"/>
              </a:ext>
            </a:extLst>
          </p:cNvPr>
          <p:cNvSpPr>
            <a:spLocks noGrp="1"/>
          </p:cNvSpPr>
          <p:nvPr>
            <p:ph type="sldNum" sz="quarter" idx="12"/>
          </p:nvPr>
        </p:nvSpPr>
        <p:spPr/>
        <p:txBody>
          <a:bodyPr/>
          <a:lstStyle/>
          <a:p>
            <a:fld id="{D07FECE0-B53F-426C-98FF-AA086D784ED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9399890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78050-D3A2-6335-B287-3B3B6424E9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8D4EB88-0711-D9BE-C726-CF97A450B7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797F9E-DDAE-A27E-B737-1666AF7B36FE}"/>
              </a:ext>
            </a:extLst>
          </p:cNvPr>
          <p:cNvSpPr>
            <a:spLocks noGrp="1"/>
          </p:cNvSpPr>
          <p:nvPr>
            <p:ph type="dt" sz="half" idx="10"/>
          </p:nvPr>
        </p:nvSpPr>
        <p:spPr/>
        <p:txBody>
          <a:bodyPr/>
          <a:lstStyle/>
          <a:p>
            <a:fld id="{C8711D8E-F2FD-40A7-AA83-00EAE5436C03}" type="datetimeFigureOut">
              <a:rPr lang="en-IN" smtClean="0">
                <a:solidFill>
                  <a:prstClr val="black">
                    <a:tint val="75000"/>
                  </a:prstClr>
                </a:solidFill>
              </a:rPr>
              <a:pPr/>
              <a:t>30-05-2023</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71C47C66-E695-9F0A-097F-B27D75A28BFE}"/>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42282DAE-498E-2256-E4C1-12AE3DCA7458}"/>
              </a:ext>
            </a:extLst>
          </p:cNvPr>
          <p:cNvSpPr>
            <a:spLocks noGrp="1"/>
          </p:cNvSpPr>
          <p:nvPr>
            <p:ph type="sldNum" sz="quarter" idx="12"/>
          </p:nvPr>
        </p:nvSpPr>
        <p:spPr/>
        <p:txBody>
          <a:bodyPr/>
          <a:lstStyle/>
          <a:p>
            <a:fld id="{D07FECE0-B53F-426C-98FF-AA086D784ED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3238990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F3195-E075-3B8A-174B-6A8115CF64CB}"/>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0355167-573C-8C2B-8C09-77260D2C53CA}"/>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29C2B8-153D-3E57-956A-093DDAEFD823}"/>
              </a:ext>
            </a:extLst>
          </p:cNvPr>
          <p:cNvSpPr>
            <a:spLocks noGrp="1"/>
          </p:cNvSpPr>
          <p:nvPr>
            <p:ph type="dt" sz="half" idx="10"/>
          </p:nvPr>
        </p:nvSpPr>
        <p:spPr/>
        <p:txBody>
          <a:bodyPr/>
          <a:lstStyle/>
          <a:p>
            <a:fld id="{C8711D8E-F2FD-40A7-AA83-00EAE5436C03}" type="datetimeFigureOut">
              <a:rPr lang="en-IN" smtClean="0">
                <a:solidFill>
                  <a:prstClr val="black">
                    <a:tint val="75000"/>
                  </a:prstClr>
                </a:solidFill>
              </a:rPr>
              <a:pPr/>
              <a:t>30-05-2023</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C87511F0-4DB5-8362-E6B0-A69655EE3CA4}"/>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9F0BF0AF-9B02-3D77-37A7-9E177CD943F1}"/>
              </a:ext>
            </a:extLst>
          </p:cNvPr>
          <p:cNvSpPr>
            <a:spLocks noGrp="1"/>
          </p:cNvSpPr>
          <p:nvPr>
            <p:ph type="sldNum" sz="quarter" idx="12"/>
          </p:nvPr>
        </p:nvSpPr>
        <p:spPr/>
        <p:txBody>
          <a:bodyPr/>
          <a:lstStyle/>
          <a:p>
            <a:fld id="{D07FECE0-B53F-426C-98FF-AA086D784ED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8220889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A4B5C-FE84-D0FD-E611-92A2B57D47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7AC731C-36E7-2E40-C108-023DA21AC2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E2D69B5-086F-BCD9-2438-518CBDFB94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1DD4651-D60F-57B6-762B-E443AF216F65}"/>
              </a:ext>
            </a:extLst>
          </p:cNvPr>
          <p:cNvSpPr>
            <a:spLocks noGrp="1"/>
          </p:cNvSpPr>
          <p:nvPr>
            <p:ph type="dt" sz="half" idx="10"/>
          </p:nvPr>
        </p:nvSpPr>
        <p:spPr/>
        <p:txBody>
          <a:bodyPr/>
          <a:lstStyle/>
          <a:p>
            <a:fld id="{C8711D8E-F2FD-40A7-AA83-00EAE5436C03}" type="datetimeFigureOut">
              <a:rPr lang="en-IN" smtClean="0">
                <a:solidFill>
                  <a:prstClr val="black">
                    <a:tint val="75000"/>
                  </a:prstClr>
                </a:solidFill>
              </a:rPr>
              <a:pPr/>
              <a:t>30-05-2023</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id="{485E4A75-FD63-03D9-9B0C-AFA8F798FFF3}"/>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id="{08737657-6201-E4A0-8AF0-4FE961E13A8D}"/>
              </a:ext>
            </a:extLst>
          </p:cNvPr>
          <p:cNvSpPr>
            <a:spLocks noGrp="1"/>
          </p:cNvSpPr>
          <p:nvPr>
            <p:ph type="sldNum" sz="quarter" idx="12"/>
          </p:nvPr>
        </p:nvSpPr>
        <p:spPr/>
        <p:txBody>
          <a:bodyPr/>
          <a:lstStyle/>
          <a:p>
            <a:fld id="{D07FECE0-B53F-426C-98FF-AA086D784ED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3332898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FBDF-3A05-9C71-3C5C-8F72BE259121}"/>
              </a:ext>
            </a:extLst>
          </p:cNvPr>
          <p:cNvSpPr>
            <a:spLocks noGrp="1"/>
          </p:cNvSpPr>
          <p:nvPr>
            <p:ph type="title"/>
          </p:nvPr>
        </p:nvSpPr>
        <p:spPr>
          <a:xfrm>
            <a:off x="839788" y="365127"/>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2778DB1-5E00-B590-8037-1DE7C06ED168}"/>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89CFAB-00C0-2B1C-676B-B63CE4266D2F}"/>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0B4A172-E3FC-7FB3-7C7C-BDF90BD18AC9}"/>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D8EDF1-A0F5-B15B-3FB9-0DDF78142BEF}"/>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7696442-9F3C-6344-43A5-7288E47E1613}"/>
              </a:ext>
            </a:extLst>
          </p:cNvPr>
          <p:cNvSpPr>
            <a:spLocks noGrp="1"/>
          </p:cNvSpPr>
          <p:nvPr>
            <p:ph type="dt" sz="half" idx="10"/>
          </p:nvPr>
        </p:nvSpPr>
        <p:spPr/>
        <p:txBody>
          <a:bodyPr/>
          <a:lstStyle/>
          <a:p>
            <a:fld id="{C8711D8E-F2FD-40A7-AA83-00EAE5436C03}" type="datetimeFigureOut">
              <a:rPr lang="en-IN" smtClean="0">
                <a:solidFill>
                  <a:prstClr val="black">
                    <a:tint val="75000"/>
                  </a:prstClr>
                </a:solidFill>
              </a:rPr>
              <a:pPr/>
              <a:t>30-05-2023</a:t>
            </a:fld>
            <a:endParaRPr lang="en-IN">
              <a:solidFill>
                <a:prstClr val="black">
                  <a:tint val="75000"/>
                </a:prstClr>
              </a:solidFill>
            </a:endParaRPr>
          </a:p>
        </p:txBody>
      </p:sp>
      <p:sp>
        <p:nvSpPr>
          <p:cNvPr id="8" name="Footer Placeholder 7">
            <a:extLst>
              <a:ext uri="{FF2B5EF4-FFF2-40B4-BE49-F238E27FC236}">
                <a16:creationId xmlns:a16="http://schemas.microsoft.com/office/drawing/2014/main" id="{A44EB453-CC11-9C93-BC37-CBFEF08B32DF}"/>
              </a:ext>
            </a:extLst>
          </p:cNvPr>
          <p:cNvSpPr>
            <a:spLocks noGrp="1"/>
          </p:cNvSpPr>
          <p:nvPr>
            <p:ph type="ftr" sz="quarter" idx="11"/>
          </p:nvPr>
        </p:nvSpPr>
        <p:spPr/>
        <p:txBody>
          <a:bodyPr/>
          <a:lstStyle/>
          <a:p>
            <a:endParaRPr lang="en-IN">
              <a:solidFill>
                <a:prstClr val="black">
                  <a:tint val="75000"/>
                </a:prstClr>
              </a:solidFill>
            </a:endParaRPr>
          </a:p>
        </p:txBody>
      </p:sp>
      <p:sp>
        <p:nvSpPr>
          <p:cNvPr id="9" name="Slide Number Placeholder 8">
            <a:extLst>
              <a:ext uri="{FF2B5EF4-FFF2-40B4-BE49-F238E27FC236}">
                <a16:creationId xmlns:a16="http://schemas.microsoft.com/office/drawing/2014/main" id="{9114CFC3-81BF-05F4-A750-F682143C5367}"/>
              </a:ext>
            </a:extLst>
          </p:cNvPr>
          <p:cNvSpPr>
            <a:spLocks noGrp="1"/>
          </p:cNvSpPr>
          <p:nvPr>
            <p:ph type="sldNum" sz="quarter" idx="12"/>
          </p:nvPr>
        </p:nvSpPr>
        <p:spPr/>
        <p:txBody>
          <a:bodyPr/>
          <a:lstStyle/>
          <a:p>
            <a:fld id="{D07FECE0-B53F-426C-98FF-AA086D784ED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5656140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4D42B-E0BB-7953-1513-0C3F78A00A4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8CD1058-90D7-0EAE-C24E-AFEC22D733F3}"/>
              </a:ext>
            </a:extLst>
          </p:cNvPr>
          <p:cNvSpPr>
            <a:spLocks noGrp="1"/>
          </p:cNvSpPr>
          <p:nvPr>
            <p:ph type="dt" sz="half" idx="10"/>
          </p:nvPr>
        </p:nvSpPr>
        <p:spPr/>
        <p:txBody>
          <a:bodyPr/>
          <a:lstStyle/>
          <a:p>
            <a:fld id="{C8711D8E-F2FD-40A7-AA83-00EAE5436C03}" type="datetimeFigureOut">
              <a:rPr lang="en-IN" smtClean="0">
                <a:solidFill>
                  <a:prstClr val="black">
                    <a:tint val="75000"/>
                  </a:prstClr>
                </a:solidFill>
              </a:rPr>
              <a:pPr/>
              <a:t>30-05-2023</a:t>
            </a:fld>
            <a:endParaRPr lang="en-IN">
              <a:solidFill>
                <a:prstClr val="black">
                  <a:tint val="75000"/>
                </a:prstClr>
              </a:solidFill>
            </a:endParaRPr>
          </a:p>
        </p:txBody>
      </p:sp>
      <p:sp>
        <p:nvSpPr>
          <p:cNvPr id="4" name="Footer Placeholder 3">
            <a:extLst>
              <a:ext uri="{FF2B5EF4-FFF2-40B4-BE49-F238E27FC236}">
                <a16:creationId xmlns:a16="http://schemas.microsoft.com/office/drawing/2014/main" id="{0CECB6A8-71B2-B3ED-60C0-85E96867B92B}"/>
              </a:ext>
            </a:extLst>
          </p:cNvPr>
          <p:cNvSpPr>
            <a:spLocks noGrp="1"/>
          </p:cNvSpPr>
          <p:nvPr>
            <p:ph type="ftr" sz="quarter" idx="11"/>
          </p:nvPr>
        </p:nvSpPr>
        <p:spPr/>
        <p:txBody>
          <a:bodyPr/>
          <a:lstStyle/>
          <a:p>
            <a:endParaRPr lang="en-IN">
              <a:solidFill>
                <a:prstClr val="black">
                  <a:tint val="75000"/>
                </a:prstClr>
              </a:solidFill>
            </a:endParaRPr>
          </a:p>
        </p:txBody>
      </p:sp>
      <p:sp>
        <p:nvSpPr>
          <p:cNvPr id="5" name="Slide Number Placeholder 4">
            <a:extLst>
              <a:ext uri="{FF2B5EF4-FFF2-40B4-BE49-F238E27FC236}">
                <a16:creationId xmlns:a16="http://schemas.microsoft.com/office/drawing/2014/main" id="{11029342-BAC3-549E-B1E8-91AF2F9E8A39}"/>
              </a:ext>
            </a:extLst>
          </p:cNvPr>
          <p:cNvSpPr>
            <a:spLocks noGrp="1"/>
          </p:cNvSpPr>
          <p:nvPr>
            <p:ph type="sldNum" sz="quarter" idx="12"/>
          </p:nvPr>
        </p:nvSpPr>
        <p:spPr/>
        <p:txBody>
          <a:bodyPr/>
          <a:lstStyle/>
          <a:p>
            <a:fld id="{D07FECE0-B53F-426C-98FF-AA086D784ED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5556920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1EA509-53DC-60E9-AE80-55CF35F6AC13}"/>
              </a:ext>
            </a:extLst>
          </p:cNvPr>
          <p:cNvSpPr>
            <a:spLocks noGrp="1"/>
          </p:cNvSpPr>
          <p:nvPr>
            <p:ph type="dt" sz="half" idx="10"/>
          </p:nvPr>
        </p:nvSpPr>
        <p:spPr/>
        <p:txBody>
          <a:bodyPr/>
          <a:lstStyle/>
          <a:p>
            <a:fld id="{C8711D8E-F2FD-40A7-AA83-00EAE5436C03}" type="datetimeFigureOut">
              <a:rPr lang="en-IN" smtClean="0">
                <a:solidFill>
                  <a:prstClr val="black">
                    <a:tint val="75000"/>
                  </a:prstClr>
                </a:solidFill>
              </a:rPr>
              <a:pPr/>
              <a:t>30-05-2023</a:t>
            </a:fld>
            <a:endParaRPr lang="en-IN">
              <a:solidFill>
                <a:prstClr val="black">
                  <a:tint val="75000"/>
                </a:prstClr>
              </a:solidFill>
            </a:endParaRPr>
          </a:p>
        </p:txBody>
      </p:sp>
      <p:sp>
        <p:nvSpPr>
          <p:cNvPr id="3" name="Footer Placeholder 2">
            <a:extLst>
              <a:ext uri="{FF2B5EF4-FFF2-40B4-BE49-F238E27FC236}">
                <a16:creationId xmlns:a16="http://schemas.microsoft.com/office/drawing/2014/main" id="{766CCC03-E44F-5EE0-FD3B-EF92643DCB3F}"/>
              </a:ext>
            </a:extLst>
          </p:cNvPr>
          <p:cNvSpPr>
            <a:spLocks noGrp="1"/>
          </p:cNvSpPr>
          <p:nvPr>
            <p:ph type="ftr" sz="quarter" idx="11"/>
          </p:nvPr>
        </p:nvSpPr>
        <p:spPr/>
        <p:txBody>
          <a:bodyPr/>
          <a:lstStyle/>
          <a:p>
            <a:endParaRPr lang="en-IN">
              <a:solidFill>
                <a:prstClr val="black">
                  <a:tint val="75000"/>
                </a:prstClr>
              </a:solidFill>
            </a:endParaRPr>
          </a:p>
        </p:txBody>
      </p:sp>
      <p:sp>
        <p:nvSpPr>
          <p:cNvPr id="4" name="Slide Number Placeholder 3">
            <a:extLst>
              <a:ext uri="{FF2B5EF4-FFF2-40B4-BE49-F238E27FC236}">
                <a16:creationId xmlns:a16="http://schemas.microsoft.com/office/drawing/2014/main" id="{A6D0D268-71B9-AE9C-8329-4F203CEA3FF2}"/>
              </a:ext>
            </a:extLst>
          </p:cNvPr>
          <p:cNvSpPr>
            <a:spLocks noGrp="1"/>
          </p:cNvSpPr>
          <p:nvPr>
            <p:ph type="sldNum" sz="quarter" idx="12"/>
          </p:nvPr>
        </p:nvSpPr>
        <p:spPr/>
        <p:txBody>
          <a:bodyPr/>
          <a:lstStyle/>
          <a:p>
            <a:fld id="{D07FECE0-B53F-426C-98FF-AA086D784ED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690839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5/30/2023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587899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3A426-9684-FD0C-45A6-D950698F19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957D75C-E8B8-9DFC-DA7A-410A69C990F8}"/>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DEBC6C5-6358-D879-CE0C-071264BF6E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839830-EBAA-843C-CD41-B35098522416}"/>
              </a:ext>
            </a:extLst>
          </p:cNvPr>
          <p:cNvSpPr>
            <a:spLocks noGrp="1"/>
          </p:cNvSpPr>
          <p:nvPr>
            <p:ph type="dt" sz="half" idx="10"/>
          </p:nvPr>
        </p:nvSpPr>
        <p:spPr/>
        <p:txBody>
          <a:bodyPr/>
          <a:lstStyle/>
          <a:p>
            <a:fld id="{C8711D8E-F2FD-40A7-AA83-00EAE5436C03}" type="datetimeFigureOut">
              <a:rPr lang="en-IN" smtClean="0">
                <a:solidFill>
                  <a:prstClr val="black">
                    <a:tint val="75000"/>
                  </a:prstClr>
                </a:solidFill>
              </a:rPr>
              <a:pPr/>
              <a:t>30-05-2023</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id="{37A27D3E-DD80-0056-ACDE-D05A8B48CB3E}"/>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id="{3DCCA7DD-8AFA-C75B-4FD5-7470F3B4A527}"/>
              </a:ext>
            </a:extLst>
          </p:cNvPr>
          <p:cNvSpPr>
            <a:spLocks noGrp="1"/>
          </p:cNvSpPr>
          <p:nvPr>
            <p:ph type="sldNum" sz="quarter" idx="12"/>
          </p:nvPr>
        </p:nvSpPr>
        <p:spPr/>
        <p:txBody>
          <a:bodyPr/>
          <a:lstStyle/>
          <a:p>
            <a:fld id="{D07FECE0-B53F-426C-98FF-AA086D784ED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4295921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EB00C-C98D-FE91-EF52-2A37E2409E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5ADCE0E-CCEC-43DE-4591-16E9C7EBBA83}"/>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122BAB3-E448-3859-6F06-2E6C9C9407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C09A0F-AA57-CD2F-B019-FFAE4E73D3E3}"/>
              </a:ext>
            </a:extLst>
          </p:cNvPr>
          <p:cNvSpPr>
            <a:spLocks noGrp="1"/>
          </p:cNvSpPr>
          <p:nvPr>
            <p:ph type="dt" sz="half" idx="10"/>
          </p:nvPr>
        </p:nvSpPr>
        <p:spPr/>
        <p:txBody>
          <a:bodyPr/>
          <a:lstStyle/>
          <a:p>
            <a:fld id="{C8711D8E-F2FD-40A7-AA83-00EAE5436C03}" type="datetimeFigureOut">
              <a:rPr lang="en-IN" smtClean="0">
                <a:solidFill>
                  <a:prstClr val="black">
                    <a:tint val="75000"/>
                  </a:prstClr>
                </a:solidFill>
              </a:rPr>
              <a:pPr/>
              <a:t>30-05-2023</a:t>
            </a:fld>
            <a:endParaRPr lang="en-IN">
              <a:solidFill>
                <a:prstClr val="black">
                  <a:tint val="75000"/>
                </a:prstClr>
              </a:solidFill>
            </a:endParaRPr>
          </a:p>
        </p:txBody>
      </p:sp>
      <p:sp>
        <p:nvSpPr>
          <p:cNvPr id="6" name="Footer Placeholder 5">
            <a:extLst>
              <a:ext uri="{FF2B5EF4-FFF2-40B4-BE49-F238E27FC236}">
                <a16:creationId xmlns:a16="http://schemas.microsoft.com/office/drawing/2014/main" id="{84CAAF26-66E8-B0E7-57FF-5513E28A0D19}"/>
              </a:ext>
            </a:extLst>
          </p:cNvPr>
          <p:cNvSpPr>
            <a:spLocks noGrp="1"/>
          </p:cNvSpPr>
          <p:nvPr>
            <p:ph type="ftr" sz="quarter" idx="11"/>
          </p:nvPr>
        </p:nvSpPr>
        <p:spPr/>
        <p:txBody>
          <a:bodyPr/>
          <a:lstStyle/>
          <a:p>
            <a:endParaRPr lang="en-IN">
              <a:solidFill>
                <a:prstClr val="black">
                  <a:tint val="75000"/>
                </a:prstClr>
              </a:solidFill>
            </a:endParaRPr>
          </a:p>
        </p:txBody>
      </p:sp>
      <p:sp>
        <p:nvSpPr>
          <p:cNvPr id="7" name="Slide Number Placeholder 6">
            <a:extLst>
              <a:ext uri="{FF2B5EF4-FFF2-40B4-BE49-F238E27FC236}">
                <a16:creationId xmlns:a16="http://schemas.microsoft.com/office/drawing/2014/main" id="{95D050DC-CED2-A664-F19A-66FDB1D04DC5}"/>
              </a:ext>
            </a:extLst>
          </p:cNvPr>
          <p:cNvSpPr>
            <a:spLocks noGrp="1"/>
          </p:cNvSpPr>
          <p:nvPr>
            <p:ph type="sldNum" sz="quarter" idx="12"/>
          </p:nvPr>
        </p:nvSpPr>
        <p:spPr/>
        <p:txBody>
          <a:bodyPr/>
          <a:lstStyle/>
          <a:p>
            <a:fld id="{D07FECE0-B53F-426C-98FF-AA086D784ED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14483493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EC516-EFF4-E5F7-DD4B-D2E4D85CC6C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AAE2F12-3199-D1AA-A2CF-4FAE53D0E8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C5BCCFE-994E-DEFA-79FB-2AB594086935}"/>
              </a:ext>
            </a:extLst>
          </p:cNvPr>
          <p:cNvSpPr>
            <a:spLocks noGrp="1"/>
          </p:cNvSpPr>
          <p:nvPr>
            <p:ph type="dt" sz="half" idx="10"/>
          </p:nvPr>
        </p:nvSpPr>
        <p:spPr/>
        <p:txBody>
          <a:bodyPr/>
          <a:lstStyle/>
          <a:p>
            <a:fld id="{C8711D8E-F2FD-40A7-AA83-00EAE5436C03}" type="datetimeFigureOut">
              <a:rPr lang="en-IN" smtClean="0">
                <a:solidFill>
                  <a:prstClr val="black">
                    <a:tint val="75000"/>
                  </a:prstClr>
                </a:solidFill>
              </a:rPr>
              <a:pPr/>
              <a:t>30-05-2023</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4E6FE69E-CE56-7496-6C07-F7DBB3873F85}"/>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34757A20-E52E-05C2-1884-0623B350C5B7}"/>
              </a:ext>
            </a:extLst>
          </p:cNvPr>
          <p:cNvSpPr>
            <a:spLocks noGrp="1"/>
          </p:cNvSpPr>
          <p:nvPr>
            <p:ph type="sldNum" sz="quarter" idx="12"/>
          </p:nvPr>
        </p:nvSpPr>
        <p:spPr/>
        <p:txBody>
          <a:bodyPr/>
          <a:lstStyle/>
          <a:p>
            <a:fld id="{D07FECE0-B53F-426C-98FF-AA086D784ED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37081427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805DBB-0A12-7FB7-D0DD-30903437DCA4}"/>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726B31B-BFDB-0FDD-65D5-33C507E8B54A}"/>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1C5669-0EA5-67E0-3FA4-CB45FF8FF7E2}"/>
              </a:ext>
            </a:extLst>
          </p:cNvPr>
          <p:cNvSpPr>
            <a:spLocks noGrp="1"/>
          </p:cNvSpPr>
          <p:nvPr>
            <p:ph type="dt" sz="half" idx="10"/>
          </p:nvPr>
        </p:nvSpPr>
        <p:spPr/>
        <p:txBody>
          <a:bodyPr/>
          <a:lstStyle/>
          <a:p>
            <a:fld id="{C8711D8E-F2FD-40A7-AA83-00EAE5436C03}" type="datetimeFigureOut">
              <a:rPr lang="en-IN" smtClean="0">
                <a:solidFill>
                  <a:prstClr val="black">
                    <a:tint val="75000"/>
                  </a:prstClr>
                </a:solidFill>
              </a:rPr>
              <a:pPr/>
              <a:t>30-05-2023</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472D1D30-362E-8E81-65CB-B3B9116D26AA}"/>
              </a:ext>
            </a:extLst>
          </p:cNvPr>
          <p:cNvSpPr>
            <a:spLocks noGrp="1"/>
          </p:cNvSpPr>
          <p:nvPr>
            <p:ph type="ftr" sz="quarter" idx="11"/>
          </p:nvPr>
        </p:nvSpPr>
        <p:spPr/>
        <p:txBody>
          <a:body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47BFE01A-99EF-8ED7-E862-0B83CCFF7514}"/>
              </a:ext>
            </a:extLst>
          </p:cNvPr>
          <p:cNvSpPr>
            <a:spLocks noGrp="1"/>
          </p:cNvSpPr>
          <p:nvPr>
            <p:ph type="sldNum" sz="quarter" idx="12"/>
          </p:nvPr>
        </p:nvSpPr>
        <p:spPr/>
        <p:txBody>
          <a:bodyPr/>
          <a:lstStyle/>
          <a:p>
            <a:fld id="{D07FECE0-B53F-426C-98FF-AA086D784ED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20480136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8"/>
            <a:ext cx="103632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5C7D6193-C5C5-4F44-86F4-B67A0C909AEF}" type="datetimeFigureOut">
              <a:rPr lang="en-IN" smtClean="0"/>
              <a:t>30-05-2023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51E7A4-4D1A-49DE-B914-99C6E5D2EA8B}" type="slidenum">
              <a:rPr lang="en-IN" smtClean="0"/>
              <a:t>‹#›</a:t>
            </a:fld>
            <a:endParaRPr lang="en-IN"/>
          </a:p>
        </p:txBody>
      </p:sp>
    </p:spTree>
    <p:extLst>
      <p:ext uri="{BB962C8B-B14F-4D97-AF65-F5344CB8AC3E}">
        <p14:creationId xmlns:p14="http://schemas.microsoft.com/office/powerpoint/2010/main" val="28913720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C7D6193-C5C5-4F44-86F4-B67A0C909AEF}" type="datetimeFigureOut">
              <a:rPr lang="en-IN" smtClean="0"/>
              <a:t>30-05-2023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51E7A4-4D1A-49DE-B914-99C6E5D2EA8B}" type="slidenum">
              <a:rPr lang="en-IN" smtClean="0"/>
              <a:t>‹#›</a:t>
            </a:fld>
            <a:endParaRPr lang="en-IN"/>
          </a:p>
        </p:txBody>
      </p:sp>
    </p:spTree>
    <p:extLst>
      <p:ext uri="{BB962C8B-B14F-4D97-AF65-F5344CB8AC3E}">
        <p14:creationId xmlns:p14="http://schemas.microsoft.com/office/powerpoint/2010/main" val="240494972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7D6193-C5C5-4F44-86F4-B67A0C909AEF}" type="datetimeFigureOut">
              <a:rPr lang="en-IN" smtClean="0"/>
              <a:t>30-05-2023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51E7A4-4D1A-49DE-B914-99C6E5D2EA8B}" type="slidenum">
              <a:rPr lang="en-IN" smtClean="0"/>
              <a:t>‹#›</a:t>
            </a:fld>
            <a:endParaRPr lang="en-IN"/>
          </a:p>
        </p:txBody>
      </p:sp>
    </p:spTree>
    <p:extLst>
      <p:ext uri="{BB962C8B-B14F-4D97-AF65-F5344CB8AC3E}">
        <p14:creationId xmlns:p14="http://schemas.microsoft.com/office/powerpoint/2010/main" val="34634111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5C7D6193-C5C5-4F44-86F4-B67A0C909AEF}" type="datetimeFigureOut">
              <a:rPr lang="en-IN" smtClean="0"/>
              <a:t>30-05-2023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51E7A4-4D1A-49DE-B914-99C6E5D2EA8B}" type="slidenum">
              <a:rPr lang="en-IN" smtClean="0"/>
              <a:t>‹#›</a:t>
            </a:fld>
            <a:endParaRPr lang="en-IN"/>
          </a:p>
        </p:txBody>
      </p:sp>
    </p:spTree>
    <p:extLst>
      <p:ext uri="{BB962C8B-B14F-4D97-AF65-F5344CB8AC3E}">
        <p14:creationId xmlns:p14="http://schemas.microsoft.com/office/powerpoint/2010/main" val="287140969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5C7D6193-C5C5-4F44-86F4-B67A0C909AEF}" type="datetimeFigureOut">
              <a:rPr lang="en-IN" smtClean="0"/>
              <a:t>30-05-2023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E51E7A4-4D1A-49DE-B914-99C6E5D2EA8B}" type="slidenum">
              <a:rPr lang="en-IN" smtClean="0"/>
              <a:t>‹#›</a:t>
            </a:fld>
            <a:endParaRPr lang="en-IN"/>
          </a:p>
        </p:txBody>
      </p:sp>
    </p:spTree>
    <p:extLst>
      <p:ext uri="{BB962C8B-B14F-4D97-AF65-F5344CB8AC3E}">
        <p14:creationId xmlns:p14="http://schemas.microsoft.com/office/powerpoint/2010/main" val="40154682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5C7D6193-C5C5-4F44-86F4-B67A0C909AEF}" type="datetimeFigureOut">
              <a:rPr lang="en-IN" smtClean="0"/>
              <a:t>30-05-2023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E51E7A4-4D1A-49DE-B914-99C6E5D2EA8B}" type="slidenum">
              <a:rPr lang="en-IN" smtClean="0"/>
              <a:t>‹#›</a:t>
            </a:fld>
            <a:endParaRPr lang="en-IN"/>
          </a:p>
        </p:txBody>
      </p:sp>
    </p:spTree>
    <p:extLst>
      <p:ext uri="{BB962C8B-B14F-4D97-AF65-F5344CB8AC3E}">
        <p14:creationId xmlns:p14="http://schemas.microsoft.com/office/powerpoint/2010/main" val="191569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1975574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7D6193-C5C5-4F44-86F4-B67A0C909AEF}" type="datetimeFigureOut">
              <a:rPr lang="en-IN" smtClean="0"/>
              <a:t>30-05-2023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E51E7A4-4D1A-49DE-B914-99C6E5D2EA8B}" type="slidenum">
              <a:rPr lang="en-IN" smtClean="0"/>
              <a:t>‹#›</a:t>
            </a:fld>
            <a:endParaRPr lang="en-IN"/>
          </a:p>
        </p:txBody>
      </p:sp>
    </p:spTree>
    <p:extLst>
      <p:ext uri="{BB962C8B-B14F-4D97-AF65-F5344CB8AC3E}">
        <p14:creationId xmlns:p14="http://schemas.microsoft.com/office/powerpoint/2010/main" val="2210810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7D6193-C5C5-4F44-86F4-B67A0C909AEF}" type="datetimeFigureOut">
              <a:rPr lang="en-IN" smtClean="0"/>
              <a:t>30-05-2023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51E7A4-4D1A-49DE-B914-99C6E5D2EA8B}" type="slidenum">
              <a:rPr lang="en-IN" smtClean="0"/>
              <a:t>‹#›</a:t>
            </a:fld>
            <a:endParaRPr lang="en-IN"/>
          </a:p>
        </p:txBody>
      </p:sp>
    </p:spTree>
    <p:extLst>
      <p:ext uri="{BB962C8B-B14F-4D97-AF65-F5344CB8AC3E}">
        <p14:creationId xmlns:p14="http://schemas.microsoft.com/office/powerpoint/2010/main" val="23563992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7D6193-C5C5-4F44-86F4-B67A0C909AEF}" type="datetimeFigureOut">
              <a:rPr lang="en-IN" smtClean="0"/>
              <a:t>30-05-2023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E51E7A4-4D1A-49DE-B914-99C6E5D2EA8B}" type="slidenum">
              <a:rPr lang="en-IN" smtClean="0"/>
              <a:t>‹#›</a:t>
            </a:fld>
            <a:endParaRPr lang="en-IN"/>
          </a:p>
        </p:txBody>
      </p:sp>
    </p:spTree>
    <p:extLst>
      <p:ext uri="{BB962C8B-B14F-4D97-AF65-F5344CB8AC3E}">
        <p14:creationId xmlns:p14="http://schemas.microsoft.com/office/powerpoint/2010/main" val="11037351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C7D6193-C5C5-4F44-86F4-B67A0C909AEF}" type="datetimeFigureOut">
              <a:rPr lang="en-IN" smtClean="0"/>
              <a:t>30-05-2023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51E7A4-4D1A-49DE-B914-99C6E5D2EA8B}" type="slidenum">
              <a:rPr lang="en-IN" smtClean="0"/>
              <a:t>‹#›</a:t>
            </a:fld>
            <a:endParaRPr lang="en-IN"/>
          </a:p>
        </p:txBody>
      </p:sp>
    </p:spTree>
    <p:extLst>
      <p:ext uri="{BB962C8B-B14F-4D97-AF65-F5344CB8AC3E}">
        <p14:creationId xmlns:p14="http://schemas.microsoft.com/office/powerpoint/2010/main" val="4859463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1"/>
            <a:ext cx="36576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12800" y="274641"/>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5C7D6193-C5C5-4F44-86F4-B67A0C909AEF}" type="datetimeFigureOut">
              <a:rPr lang="en-IN" smtClean="0"/>
              <a:t>30-05-2023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E51E7A4-4D1A-49DE-B914-99C6E5D2EA8B}" type="slidenum">
              <a:rPr lang="en-IN" smtClean="0"/>
              <a:t>‹#›</a:t>
            </a:fld>
            <a:endParaRPr lang="en-IN"/>
          </a:p>
        </p:txBody>
      </p:sp>
    </p:spTree>
    <p:extLst>
      <p:ext uri="{BB962C8B-B14F-4D97-AF65-F5344CB8AC3E}">
        <p14:creationId xmlns:p14="http://schemas.microsoft.com/office/powerpoint/2010/main" val="1438789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5/30/2023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466101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5/30/2023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68639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5/30/2023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65509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620598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5/30/2023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014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5/30/2023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1254474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DE5376-0D08-8212-DD00-DDED183E2B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6707F82-5E7A-C863-CDD3-0928D3546B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CEC8C9-67DF-1B0F-2BB8-28A3685F97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12E493-28B0-449C-AFF5-0BA18D5404F0}" type="datetimeFigureOut">
              <a:rPr lang="en-IN" smtClean="0"/>
              <a:t>30-05-2023</a:t>
            </a:fld>
            <a:endParaRPr lang="en-IN"/>
          </a:p>
        </p:txBody>
      </p:sp>
      <p:sp>
        <p:nvSpPr>
          <p:cNvPr id="5" name="Footer Placeholder 4">
            <a:extLst>
              <a:ext uri="{FF2B5EF4-FFF2-40B4-BE49-F238E27FC236}">
                <a16:creationId xmlns:a16="http://schemas.microsoft.com/office/drawing/2014/main" id="{19AB96BC-7295-570D-4964-D59672E299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74E5FE0-C886-C0BD-B9A1-D8628A4E66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B7DC76-33D1-4564-9E5A-E9E5310C20B3}" type="slidenum">
              <a:rPr lang="en-IN" smtClean="0"/>
              <a:t>‹#›</a:t>
            </a:fld>
            <a:endParaRPr lang="en-IN"/>
          </a:p>
        </p:txBody>
      </p:sp>
    </p:spTree>
    <p:extLst>
      <p:ext uri="{BB962C8B-B14F-4D97-AF65-F5344CB8AC3E}">
        <p14:creationId xmlns:p14="http://schemas.microsoft.com/office/powerpoint/2010/main" val="21296963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B2F06A-43E5-3236-8B18-EE4AC48EBCCC}"/>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662182F-1A70-DDA1-05A6-5794384FD4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9EF6092-4D3C-DF8B-4D44-229C20B369EF}"/>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711D8E-F2FD-40A7-AA83-00EAE5436C03}" type="datetimeFigureOut">
              <a:rPr lang="en-IN" smtClean="0">
                <a:solidFill>
                  <a:prstClr val="black">
                    <a:tint val="75000"/>
                  </a:prstClr>
                </a:solidFill>
              </a:rPr>
              <a:pPr/>
              <a:t>30-05-2023</a:t>
            </a:fld>
            <a:endParaRPr lang="en-IN">
              <a:solidFill>
                <a:prstClr val="black">
                  <a:tint val="75000"/>
                </a:prstClr>
              </a:solidFill>
            </a:endParaRPr>
          </a:p>
        </p:txBody>
      </p:sp>
      <p:sp>
        <p:nvSpPr>
          <p:cNvPr id="5" name="Footer Placeholder 4">
            <a:extLst>
              <a:ext uri="{FF2B5EF4-FFF2-40B4-BE49-F238E27FC236}">
                <a16:creationId xmlns:a16="http://schemas.microsoft.com/office/drawing/2014/main" id="{66C86036-8DB7-C1CA-4C28-200BFA9BBB10}"/>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solidFill>
                <a:prstClr val="black">
                  <a:tint val="75000"/>
                </a:prstClr>
              </a:solidFill>
            </a:endParaRPr>
          </a:p>
        </p:txBody>
      </p:sp>
      <p:sp>
        <p:nvSpPr>
          <p:cNvPr id="6" name="Slide Number Placeholder 5">
            <a:extLst>
              <a:ext uri="{FF2B5EF4-FFF2-40B4-BE49-F238E27FC236}">
                <a16:creationId xmlns:a16="http://schemas.microsoft.com/office/drawing/2014/main" id="{E2F3B423-0B43-3720-132E-B64535ACBD93}"/>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7FECE0-B53F-426C-98FF-AA086D784EDD}" type="slidenum">
              <a:rPr lang="en-IN" smtClean="0">
                <a:solidFill>
                  <a:prstClr val="black">
                    <a:tint val="75000"/>
                  </a:prstClr>
                </a:solidFill>
              </a:rPr>
              <a:pPr/>
              <a:t>‹#›</a:t>
            </a:fld>
            <a:endParaRPr lang="en-IN">
              <a:solidFill>
                <a:prstClr val="black">
                  <a:tint val="75000"/>
                </a:prstClr>
              </a:solidFill>
            </a:endParaRPr>
          </a:p>
        </p:txBody>
      </p:sp>
    </p:spTree>
    <p:extLst>
      <p:ext uri="{BB962C8B-B14F-4D97-AF65-F5344CB8AC3E}">
        <p14:creationId xmlns:p14="http://schemas.microsoft.com/office/powerpoint/2010/main" val="42894296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7D6193-C5C5-4F44-86F4-B67A0C909AEF}" type="datetimeFigureOut">
              <a:rPr lang="en-IN" smtClean="0"/>
              <a:t>30-05-2023</a:t>
            </a:fld>
            <a:endParaRPr lang="en-IN"/>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51E7A4-4D1A-49DE-B914-99C6E5D2EA8B}" type="slidenum">
              <a:rPr lang="en-IN" smtClean="0"/>
              <a:t>‹#›</a:t>
            </a:fld>
            <a:endParaRPr lang="en-IN"/>
          </a:p>
        </p:txBody>
      </p:sp>
    </p:spTree>
    <p:extLst>
      <p:ext uri="{BB962C8B-B14F-4D97-AF65-F5344CB8AC3E}">
        <p14:creationId xmlns:p14="http://schemas.microsoft.com/office/powerpoint/2010/main" val="3961923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topstockresearch.com/rt/Financial/RITES/OperatingProfitMargin" TargetMode="External"/><Relationship Id="rId7" Type="http://schemas.openxmlformats.org/officeDocument/2006/relationships/hyperlink" Target="https://trendlyne.com/fundamentals/peer-group/92280/RITES/rites-ltd/" TargetMode="External"/><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hyperlink" Target="https://iide.co/case-studies/marketing-strategy-of-rites/" TargetMode="External"/><Relationship Id="rId5" Type="http://schemas.openxmlformats.org/officeDocument/2006/relationships/hyperlink" Target="https://www.rites.com/" TargetMode="External"/><Relationship Id="rId4" Type="http://schemas.openxmlformats.org/officeDocument/2006/relationships/hyperlink" Target="https://www.smart-investing.in/"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k.Shreyas@iitg.ac.in" TargetMode="External"/><Relationship Id="rId2" Type="http://schemas.openxmlformats.org/officeDocument/2006/relationships/hyperlink" Target="mailto:m.Shailesh@iitg.ac.in" TargetMode="External"/><Relationship Id="rId1" Type="http://schemas.openxmlformats.org/officeDocument/2006/relationships/slideLayout" Target="../slideLayouts/slideLayout2.xml"/><Relationship Id="rId6" Type="http://schemas.openxmlformats.org/officeDocument/2006/relationships/hyperlink" Target="mailto:s.sen@iitg.ac.in" TargetMode="External"/><Relationship Id="rId5" Type="http://schemas.openxmlformats.org/officeDocument/2006/relationships/hyperlink" Target="mailto:k.shruti@iitg.ac.in" TargetMode="External"/><Relationship Id="rId4" Type="http://schemas.openxmlformats.org/officeDocument/2006/relationships/hyperlink" Target="mailto:tanishq@iitg.ac.i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image" Target="../media/image11.png"/><Relationship Id="rId3" Type="http://schemas.openxmlformats.org/officeDocument/2006/relationships/diagramLayout" Target="../diagrams/layout1.xml"/><Relationship Id="rId21" Type="http://schemas.openxmlformats.org/officeDocument/2006/relationships/image" Target="../media/image14.png"/><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image" Target="../media/image10.png"/><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image" Target="../media/image13.png"/><Relationship Id="rId1" Type="http://schemas.openxmlformats.org/officeDocument/2006/relationships/slideLayout" Target="../slideLayouts/slideLayout2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19" Type="http://schemas.openxmlformats.org/officeDocument/2006/relationships/image" Target="../media/image12.png"/><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3" descr="Logo, company name&#10;&#10;Description automatically generated">
            <a:extLst>
              <a:ext uri="{FF2B5EF4-FFF2-40B4-BE49-F238E27FC236}">
                <a16:creationId xmlns:a16="http://schemas.microsoft.com/office/drawing/2014/main" id="{5613DF1D-94C7-92E8-D64C-9455A1A9C92E}"/>
              </a:ext>
            </a:extLst>
          </p:cNvPr>
          <p:cNvPicPr>
            <a:picLocks noChangeAspect="1"/>
          </p:cNvPicPr>
          <p:nvPr/>
        </p:nvPicPr>
        <p:blipFill>
          <a:blip r:embed="rId2"/>
          <a:stretch>
            <a:fillRect/>
          </a:stretch>
        </p:blipFill>
        <p:spPr>
          <a:xfrm>
            <a:off x="7325710" y="1918138"/>
            <a:ext cx="4437992" cy="2798377"/>
          </a:xfrm>
          <a:prstGeom prst="rect">
            <a:avLst/>
          </a:prstGeom>
        </p:spPr>
      </p:pic>
      <p:pic>
        <p:nvPicPr>
          <p:cNvPr id="7" name="Picture 7" descr="A picture containing text&#10;&#10;Description automatically generated">
            <a:extLst>
              <a:ext uri="{FF2B5EF4-FFF2-40B4-BE49-F238E27FC236}">
                <a16:creationId xmlns:a16="http://schemas.microsoft.com/office/drawing/2014/main" id="{04B665ED-3AA9-26CD-C069-2ACF4801FE7C}"/>
              </a:ext>
            </a:extLst>
          </p:cNvPr>
          <p:cNvPicPr>
            <a:picLocks noChangeAspect="1"/>
          </p:cNvPicPr>
          <p:nvPr/>
        </p:nvPicPr>
        <p:blipFill rotWithShape="1">
          <a:blip r:embed="rId3"/>
          <a:srcRect t="9943" r="-1" b="60250"/>
          <a:stretch/>
        </p:blipFill>
        <p:spPr>
          <a:xfrm>
            <a:off x="-525497" y="1282"/>
            <a:ext cx="8224324" cy="6856718"/>
          </a:xfrm>
          <a:prstGeom prst="rect">
            <a:avLst/>
          </a:prstGeom>
        </p:spPr>
      </p:pic>
      <p:pic>
        <p:nvPicPr>
          <p:cNvPr id="8" name="Picture 8" descr="Logo&#10;&#10;Description automatically generated">
            <a:extLst>
              <a:ext uri="{FF2B5EF4-FFF2-40B4-BE49-F238E27FC236}">
                <a16:creationId xmlns:a16="http://schemas.microsoft.com/office/drawing/2014/main" id="{C3B279B7-15A7-F02F-B5E8-6B926AF73C95}"/>
              </a:ext>
            </a:extLst>
          </p:cNvPr>
          <p:cNvPicPr>
            <a:picLocks noChangeAspect="1"/>
          </p:cNvPicPr>
          <p:nvPr/>
        </p:nvPicPr>
        <p:blipFill>
          <a:blip r:embed="rId4"/>
          <a:stretch>
            <a:fillRect/>
          </a:stretch>
        </p:blipFill>
        <p:spPr>
          <a:xfrm>
            <a:off x="1768365" y="1565641"/>
            <a:ext cx="3111062" cy="3135512"/>
          </a:xfrm>
          <a:prstGeom prst="rect">
            <a:avLst/>
          </a:prstGeom>
        </p:spPr>
      </p:pic>
      <p:pic>
        <p:nvPicPr>
          <p:cNvPr id="9" name="Picture 9" descr="A picture containing text, clipart, silhouette&#10;&#10;Description automatically generated">
            <a:extLst>
              <a:ext uri="{FF2B5EF4-FFF2-40B4-BE49-F238E27FC236}">
                <a16:creationId xmlns:a16="http://schemas.microsoft.com/office/drawing/2014/main" id="{DAA5E26A-3408-04E4-CC1A-E4508BE96A42}"/>
              </a:ext>
            </a:extLst>
          </p:cNvPr>
          <p:cNvPicPr>
            <a:picLocks noChangeAspect="1"/>
          </p:cNvPicPr>
          <p:nvPr/>
        </p:nvPicPr>
        <p:blipFill>
          <a:blip r:embed="rId5"/>
          <a:stretch>
            <a:fillRect/>
          </a:stretch>
        </p:blipFill>
        <p:spPr>
          <a:xfrm>
            <a:off x="7704575" y="688921"/>
            <a:ext cx="1013264" cy="1013263"/>
          </a:xfrm>
          <a:prstGeom prst="rect">
            <a:avLst/>
          </a:prstGeom>
        </p:spPr>
      </p:pic>
      <p:pic>
        <p:nvPicPr>
          <p:cNvPr id="12" name="Picture 12" descr="Text&#10;&#10;Description automatically generated">
            <a:extLst>
              <a:ext uri="{FF2B5EF4-FFF2-40B4-BE49-F238E27FC236}">
                <a16:creationId xmlns:a16="http://schemas.microsoft.com/office/drawing/2014/main" id="{2212C941-150E-C941-49B4-F77B018D3D23}"/>
              </a:ext>
            </a:extLst>
          </p:cNvPr>
          <p:cNvPicPr>
            <a:picLocks noChangeAspect="1"/>
          </p:cNvPicPr>
          <p:nvPr/>
        </p:nvPicPr>
        <p:blipFill>
          <a:blip r:embed="rId6"/>
          <a:stretch>
            <a:fillRect/>
          </a:stretch>
        </p:blipFill>
        <p:spPr>
          <a:xfrm>
            <a:off x="8311055" y="-846082"/>
            <a:ext cx="3886200" cy="4109543"/>
          </a:xfrm>
          <a:prstGeom prst="rect">
            <a:avLst/>
          </a:prstGeom>
        </p:spPr>
      </p:pic>
      <p:pic>
        <p:nvPicPr>
          <p:cNvPr id="3" name="Picture 3">
            <a:extLst>
              <a:ext uri="{FF2B5EF4-FFF2-40B4-BE49-F238E27FC236}">
                <a16:creationId xmlns:a16="http://schemas.microsoft.com/office/drawing/2014/main" id="{BED23EB2-D4AF-518C-77C2-EB281980A324}"/>
              </a:ext>
            </a:extLst>
          </p:cNvPr>
          <p:cNvPicPr>
            <a:picLocks noChangeAspect="1"/>
          </p:cNvPicPr>
          <p:nvPr/>
        </p:nvPicPr>
        <p:blipFill>
          <a:blip r:embed="rId7"/>
          <a:stretch>
            <a:fillRect/>
          </a:stretch>
        </p:blipFill>
        <p:spPr>
          <a:xfrm>
            <a:off x="7062953" y="4620823"/>
            <a:ext cx="4950372" cy="1859903"/>
          </a:xfrm>
          <a:prstGeom prst="rect">
            <a:avLst/>
          </a:prstGeom>
        </p:spPr>
      </p:pic>
    </p:spTree>
    <p:extLst>
      <p:ext uri="{BB962C8B-B14F-4D97-AF65-F5344CB8AC3E}">
        <p14:creationId xmlns:p14="http://schemas.microsoft.com/office/powerpoint/2010/main" val="1173828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A0EF46-2305-ABA5-0A4F-DF5AC0DB123D}"/>
              </a:ext>
            </a:extLst>
          </p:cNvPr>
          <p:cNvSpPr>
            <a:spLocks noGrp="1"/>
          </p:cNvSpPr>
          <p:nvPr>
            <p:ph type="title"/>
          </p:nvPr>
        </p:nvSpPr>
        <p:spPr>
          <a:xfrm>
            <a:off x="417787" y="-81565"/>
            <a:ext cx="5251316" cy="1807305"/>
          </a:xfrm>
        </p:spPr>
        <p:txBody>
          <a:bodyPr>
            <a:normAutofit/>
          </a:bodyPr>
          <a:lstStyle/>
          <a:p>
            <a:r>
              <a:rPr lang="en-GB" b="1">
                <a:latin typeface="Calibri"/>
                <a:ea typeface="Cambria"/>
                <a:cs typeface="Calibri Light"/>
              </a:rPr>
              <a:t>FINANCIAL </a:t>
            </a:r>
            <a:r>
              <a:rPr lang="en-GB" sz="4800" b="1">
                <a:latin typeface="Calibri"/>
                <a:ea typeface="Cambria"/>
                <a:cs typeface="Calibri Light"/>
              </a:rPr>
              <a:t>ANALYSIS</a:t>
            </a:r>
          </a:p>
        </p:txBody>
      </p:sp>
      <p:sp>
        <p:nvSpPr>
          <p:cNvPr id="29" name="Content Placeholder 2">
            <a:extLst>
              <a:ext uri="{FF2B5EF4-FFF2-40B4-BE49-F238E27FC236}">
                <a16:creationId xmlns:a16="http://schemas.microsoft.com/office/drawing/2014/main" id="{0E7BDDEE-87C0-A943-BB60-EF23480FCBD3}"/>
              </a:ext>
            </a:extLst>
          </p:cNvPr>
          <p:cNvSpPr>
            <a:spLocks noGrp="1"/>
          </p:cNvSpPr>
          <p:nvPr>
            <p:ph idx="1"/>
          </p:nvPr>
        </p:nvSpPr>
        <p:spPr>
          <a:xfrm>
            <a:off x="549165" y="1334814"/>
            <a:ext cx="5132000" cy="4998956"/>
          </a:xfrm>
        </p:spPr>
        <p:txBody>
          <a:bodyPr vert="horz" lIns="91440" tIns="45720" rIns="91440" bIns="45720" rtlCol="0" anchor="t">
            <a:noAutofit/>
          </a:bodyPr>
          <a:lstStyle/>
          <a:p>
            <a:r>
              <a:rPr lang="en-GB" sz="1800" dirty="0">
                <a:latin typeface="Calibri Light"/>
                <a:ea typeface="+mn-lt"/>
                <a:cs typeface="+mn-lt"/>
              </a:rPr>
              <a:t>RITES has boosted its EBIT by 51%, thus reducing the spectre of future debt repayments.</a:t>
            </a:r>
            <a:endParaRPr lang="en-GB" sz="1800" dirty="0">
              <a:latin typeface="Calibri Light"/>
              <a:ea typeface="Calibri Light"/>
              <a:cs typeface="Calibri"/>
            </a:endParaRPr>
          </a:p>
          <a:p>
            <a:r>
              <a:rPr lang="en-GB" sz="1800" dirty="0">
                <a:latin typeface="Calibri Light"/>
                <a:cs typeface="Calibri"/>
              </a:rPr>
              <a:t>Rites is a good value based on price to earnings ratio=16.6x(5.4b -earning,price-91.54b)compared to average 39.2x of peers.</a:t>
            </a:r>
            <a:endParaRPr lang="en-GB" sz="1800" dirty="0">
              <a:latin typeface="Calibri Light"/>
              <a:ea typeface="Calibri Light"/>
              <a:cs typeface="Calibri"/>
            </a:endParaRPr>
          </a:p>
          <a:p>
            <a:r>
              <a:rPr lang="en-GB" sz="1800" dirty="0">
                <a:latin typeface="Calibri Light"/>
                <a:cs typeface="Calibri"/>
              </a:rPr>
              <a:t>'The biggest investment risk is not the volatility of prices, but whether you will suffer a permanent loss of capital.' </a:t>
            </a:r>
            <a:endParaRPr lang="en-GB" sz="1800" dirty="0">
              <a:latin typeface="Calibri Light"/>
              <a:ea typeface="Calibri Light"/>
              <a:cs typeface="Calibri"/>
            </a:endParaRPr>
          </a:p>
          <a:p>
            <a:r>
              <a:rPr lang="en-GB" sz="1800" dirty="0">
                <a:latin typeface="Calibri Light"/>
                <a:cs typeface="Calibri"/>
              </a:rPr>
              <a:t>We note that </a:t>
            </a:r>
            <a:r>
              <a:rPr lang="en-GB" sz="1800" b="1" dirty="0">
                <a:latin typeface="Calibri Light"/>
                <a:cs typeface="Calibri"/>
              </a:rPr>
              <a:t>RITES Limited</a:t>
            </a:r>
            <a:r>
              <a:rPr lang="en-GB" sz="1800" dirty="0">
                <a:latin typeface="Calibri Light"/>
                <a:cs typeface="Calibri"/>
              </a:rPr>
              <a:t> does not have debt on its balance sheet.</a:t>
            </a:r>
            <a:endParaRPr lang="en-GB" sz="1800" dirty="0">
              <a:latin typeface="Calibri Light"/>
              <a:ea typeface="Calibri Light"/>
              <a:cs typeface="Calibri"/>
            </a:endParaRPr>
          </a:p>
          <a:p>
            <a:r>
              <a:rPr lang="en-GB" sz="1800" dirty="0">
                <a:latin typeface="Calibri Light"/>
                <a:cs typeface="Calibri"/>
              </a:rPr>
              <a:t>Rites is debt free.</a:t>
            </a:r>
            <a:endParaRPr lang="en-GB" sz="1800" dirty="0">
              <a:latin typeface="Calibri Light"/>
              <a:ea typeface="Calibri Light"/>
              <a:cs typeface="Calibri"/>
            </a:endParaRPr>
          </a:p>
          <a:p>
            <a:r>
              <a:rPr lang="en-GB" sz="1800" dirty="0">
                <a:latin typeface="Calibri Light"/>
                <a:cs typeface="Calibri"/>
              </a:rPr>
              <a:t>No debt compared to last 5 years when debt to equity ratio was 2.8%</a:t>
            </a:r>
            <a:endParaRPr lang="en-GB" sz="1800" dirty="0">
              <a:latin typeface="Calibri Light"/>
              <a:ea typeface="Calibri Light"/>
              <a:cs typeface="Calibri"/>
            </a:endParaRPr>
          </a:p>
          <a:p>
            <a:r>
              <a:rPr lang="en-GB" sz="1800" dirty="0">
                <a:latin typeface="Calibri Light"/>
                <a:cs typeface="Calibri"/>
              </a:rPr>
              <a:t>No debt , thus no need to be covered by operating cash flow and coverage of interests is not a concern.</a:t>
            </a:r>
            <a:endParaRPr lang="en-GB" sz="1800" dirty="0">
              <a:latin typeface="Calibri Light"/>
              <a:ea typeface="Calibri Light"/>
              <a:cs typeface="Calibri"/>
            </a:endParaRPr>
          </a:p>
        </p:txBody>
      </p:sp>
      <p:pic>
        <p:nvPicPr>
          <p:cNvPr id="26" name="Picture 4" descr="Colourful charts and graphs">
            <a:extLst>
              <a:ext uri="{FF2B5EF4-FFF2-40B4-BE49-F238E27FC236}">
                <a16:creationId xmlns:a16="http://schemas.microsoft.com/office/drawing/2014/main" id="{7810974B-8AE2-FF0B-4620-942C4BDC914C}"/>
              </a:ext>
            </a:extLst>
          </p:cNvPr>
          <p:cNvPicPr>
            <a:picLocks noChangeAspect="1"/>
          </p:cNvPicPr>
          <p:nvPr/>
        </p:nvPicPr>
        <p:blipFill rotWithShape="1">
          <a:blip r:embed="rId2"/>
          <a:srcRect l="23161" r="18801"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976716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8F7CD3-D4A7-1022-9D32-0A136065AC4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i="1" u="sng" kern="1200">
                <a:solidFill>
                  <a:srgbClr val="FFFFFF"/>
                </a:solidFill>
                <a:latin typeface="+mj-lt"/>
                <a:ea typeface="+mj-ea"/>
                <a:cs typeface="+mj-cs"/>
              </a:rPr>
              <a:t>Financial Analysis</a:t>
            </a:r>
          </a:p>
        </p:txBody>
      </p:sp>
      <p:pic>
        <p:nvPicPr>
          <p:cNvPr id="14" name="Content Placeholder 13">
            <a:extLst>
              <a:ext uri="{FF2B5EF4-FFF2-40B4-BE49-F238E27FC236}">
                <a16:creationId xmlns:a16="http://schemas.microsoft.com/office/drawing/2014/main" id="{CFA138D8-AB58-4B2F-75CF-82A3C52853C4}"/>
              </a:ext>
            </a:extLst>
          </p:cNvPr>
          <p:cNvPicPr>
            <a:picLocks noGrp="1" noChangeAspect="1"/>
          </p:cNvPicPr>
          <p:nvPr>
            <p:ph idx="1"/>
          </p:nvPr>
        </p:nvPicPr>
        <p:blipFill>
          <a:blip r:embed="rId2"/>
          <a:stretch>
            <a:fillRect/>
          </a:stretch>
        </p:blipFill>
        <p:spPr>
          <a:xfrm>
            <a:off x="3486807" y="323556"/>
            <a:ext cx="8593957" cy="6089258"/>
          </a:xfrm>
          <a:prstGeom prst="rect">
            <a:avLst/>
          </a:prstGeom>
        </p:spPr>
      </p:pic>
    </p:spTree>
    <p:extLst>
      <p:ext uri="{BB962C8B-B14F-4D97-AF65-F5344CB8AC3E}">
        <p14:creationId xmlns:p14="http://schemas.microsoft.com/office/powerpoint/2010/main" val="3414486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Table&#10;&#10;Description automatically generated">
            <a:extLst>
              <a:ext uri="{FF2B5EF4-FFF2-40B4-BE49-F238E27FC236}">
                <a16:creationId xmlns:a16="http://schemas.microsoft.com/office/drawing/2014/main" id="{6A318ADE-A4F9-BD5B-3469-A4E6381D1F7E}"/>
              </a:ext>
            </a:extLst>
          </p:cNvPr>
          <p:cNvPicPr>
            <a:picLocks noChangeAspect="1"/>
          </p:cNvPicPr>
          <p:nvPr/>
        </p:nvPicPr>
        <p:blipFill>
          <a:blip r:embed="rId2"/>
          <a:stretch>
            <a:fillRect/>
          </a:stretch>
        </p:blipFill>
        <p:spPr>
          <a:xfrm>
            <a:off x="8354251" y="3528366"/>
            <a:ext cx="2873362" cy="2961359"/>
          </a:xfrm>
          <a:prstGeom prst="rect">
            <a:avLst/>
          </a:prstGeom>
        </p:spPr>
      </p:pic>
      <p:pic>
        <p:nvPicPr>
          <p:cNvPr id="14" name="Content Placeholder 13">
            <a:extLst>
              <a:ext uri="{FF2B5EF4-FFF2-40B4-BE49-F238E27FC236}">
                <a16:creationId xmlns:a16="http://schemas.microsoft.com/office/drawing/2014/main" id="{EB119FA2-5455-A8D8-7815-76E30B83CFBA}"/>
              </a:ext>
            </a:extLst>
          </p:cNvPr>
          <p:cNvPicPr>
            <a:picLocks noGrp="1" noChangeAspect="1"/>
          </p:cNvPicPr>
          <p:nvPr>
            <p:ph idx="1"/>
          </p:nvPr>
        </p:nvPicPr>
        <p:blipFill rotWithShape="1">
          <a:blip r:embed="rId3"/>
          <a:srcRect l="34558" t="19869" r="35294" b="11372"/>
          <a:stretch/>
        </p:blipFill>
        <p:spPr>
          <a:xfrm>
            <a:off x="316745" y="224097"/>
            <a:ext cx="6348862" cy="6469349"/>
          </a:xfrm>
          <a:prstGeom prst="rect">
            <a:avLst/>
          </a:prstGeom>
        </p:spPr>
      </p:pic>
      <p:pic>
        <p:nvPicPr>
          <p:cNvPr id="4" name="Picture 5" descr="Table&#10;&#10;Description automatically generated">
            <a:extLst>
              <a:ext uri="{FF2B5EF4-FFF2-40B4-BE49-F238E27FC236}">
                <a16:creationId xmlns:a16="http://schemas.microsoft.com/office/drawing/2014/main" id="{87E63F66-A66B-AF74-F171-963BBE4F80E6}"/>
              </a:ext>
            </a:extLst>
          </p:cNvPr>
          <p:cNvPicPr>
            <a:picLocks noChangeAspect="1"/>
          </p:cNvPicPr>
          <p:nvPr/>
        </p:nvPicPr>
        <p:blipFill>
          <a:blip r:embed="rId4"/>
          <a:stretch>
            <a:fillRect/>
          </a:stretch>
        </p:blipFill>
        <p:spPr>
          <a:xfrm>
            <a:off x="8398818" y="449433"/>
            <a:ext cx="2781397" cy="2852436"/>
          </a:xfrm>
          <a:prstGeom prst="rect">
            <a:avLst/>
          </a:prstGeom>
        </p:spPr>
      </p:pic>
    </p:spTree>
    <p:extLst>
      <p:ext uri="{BB962C8B-B14F-4D97-AF65-F5344CB8AC3E}">
        <p14:creationId xmlns:p14="http://schemas.microsoft.com/office/powerpoint/2010/main" val="3267170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25D37F50-FEBD-E593-DCD7-BA908D5A5A46}"/>
              </a:ext>
            </a:extLst>
          </p:cNvPr>
          <p:cNvGraphicFramePr>
            <a:graphicFrameLocks noGrp="1"/>
          </p:cNvGraphicFramePr>
          <p:nvPr>
            <p:ph idx="1"/>
            <p:extLst>
              <p:ext uri="{D42A27DB-BD31-4B8C-83A1-F6EECF244321}">
                <p14:modId xmlns:p14="http://schemas.microsoft.com/office/powerpoint/2010/main" val="1335677531"/>
              </p:ext>
            </p:extLst>
          </p:nvPr>
        </p:nvGraphicFramePr>
        <p:xfrm>
          <a:off x="1274379" y="289034"/>
          <a:ext cx="9645525" cy="2049516"/>
        </p:xfrm>
        <a:graphic>
          <a:graphicData uri="http://schemas.openxmlformats.org/drawingml/2006/table">
            <a:tbl>
              <a:tblPr firstRow="1" bandRow="1">
                <a:tableStyleId>{5C22544A-7EE6-4342-B048-85BDC9FD1C3A}</a:tableStyleId>
              </a:tblPr>
              <a:tblGrid>
                <a:gridCol w="1417125">
                  <a:extLst>
                    <a:ext uri="{9D8B030D-6E8A-4147-A177-3AD203B41FA5}">
                      <a16:colId xmlns:a16="http://schemas.microsoft.com/office/drawing/2014/main" val="1421064814"/>
                    </a:ext>
                  </a:extLst>
                </a:gridCol>
                <a:gridCol w="1554589">
                  <a:extLst>
                    <a:ext uri="{9D8B030D-6E8A-4147-A177-3AD203B41FA5}">
                      <a16:colId xmlns:a16="http://schemas.microsoft.com/office/drawing/2014/main" val="67318561"/>
                    </a:ext>
                  </a:extLst>
                </a:gridCol>
                <a:gridCol w="1554589">
                  <a:extLst>
                    <a:ext uri="{9D8B030D-6E8A-4147-A177-3AD203B41FA5}">
                      <a16:colId xmlns:a16="http://schemas.microsoft.com/office/drawing/2014/main" val="886748976"/>
                    </a:ext>
                  </a:extLst>
                </a:gridCol>
                <a:gridCol w="1554589">
                  <a:extLst>
                    <a:ext uri="{9D8B030D-6E8A-4147-A177-3AD203B41FA5}">
                      <a16:colId xmlns:a16="http://schemas.microsoft.com/office/drawing/2014/main" val="237180115"/>
                    </a:ext>
                  </a:extLst>
                </a:gridCol>
                <a:gridCol w="1554589">
                  <a:extLst>
                    <a:ext uri="{9D8B030D-6E8A-4147-A177-3AD203B41FA5}">
                      <a16:colId xmlns:a16="http://schemas.microsoft.com/office/drawing/2014/main" val="2381165470"/>
                    </a:ext>
                  </a:extLst>
                </a:gridCol>
                <a:gridCol w="2010044">
                  <a:extLst>
                    <a:ext uri="{9D8B030D-6E8A-4147-A177-3AD203B41FA5}">
                      <a16:colId xmlns:a16="http://schemas.microsoft.com/office/drawing/2014/main" val="2599393765"/>
                    </a:ext>
                  </a:extLst>
                </a:gridCol>
              </a:tblGrid>
              <a:tr h="492672">
                <a:tc>
                  <a:txBody>
                    <a:bodyPr/>
                    <a:lstStyle/>
                    <a:p>
                      <a:endParaRPr lang="en-IN"/>
                    </a:p>
                  </a:txBody>
                  <a:tcPr/>
                </a:tc>
                <a:tc>
                  <a:txBody>
                    <a:bodyPr/>
                    <a:lstStyle/>
                    <a:p>
                      <a:pPr algn="ctr" fontAlgn="t"/>
                      <a:r>
                        <a:rPr lang="en-IN" sz="1400">
                          <a:effectLst/>
                        </a:rPr>
                        <a:t>Mar2022</a:t>
                      </a:r>
                      <a:endParaRPr lang="en-IN"/>
                    </a:p>
                  </a:txBody>
                  <a:tcPr/>
                </a:tc>
                <a:tc>
                  <a:txBody>
                    <a:bodyPr/>
                    <a:lstStyle/>
                    <a:p>
                      <a:pPr algn="ctr" fontAlgn="t"/>
                      <a:r>
                        <a:rPr lang="en-IN" sz="1400">
                          <a:effectLst/>
                        </a:rPr>
                        <a:t>Mar2021</a:t>
                      </a:r>
                    </a:p>
                  </a:txBody>
                  <a:tcPr/>
                </a:tc>
                <a:tc>
                  <a:txBody>
                    <a:bodyPr/>
                    <a:lstStyle/>
                    <a:p>
                      <a:pPr algn="ctr" fontAlgn="t"/>
                      <a:r>
                        <a:rPr lang="en-IN" sz="1400">
                          <a:effectLst/>
                        </a:rPr>
                        <a:t>Mar2020</a:t>
                      </a:r>
                    </a:p>
                  </a:txBody>
                  <a:tcPr/>
                </a:tc>
                <a:tc>
                  <a:txBody>
                    <a:bodyPr/>
                    <a:lstStyle/>
                    <a:p>
                      <a:pPr algn="ctr" fontAlgn="t"/>
                      <a:r>
                        <a:rPr lang="en-IN" sz="1400" b="1" i="0" kern="1200">
                          <a:solidFill>
                            <a:schemeClr val="lt1"/>
                          </a:solidFill>
                          <a:effectLst/>
                          <a:latin typeface="+mn-lt"/>
                          <a:ea typeface="+mn-ea"/>
                          <a:cs typeface="+mn-cs"/>
                        </a:rPr>
                        <a:t>Mar2019</a:t>
                      </a:r>
                      <a:endParaRPr lang="en-IN" sz="1400">
                        <a:effectLst/>
                      </a:endParaRPr>
                    </a:p>
                  </a:txBody>
                  <a:tcPr/>
                </a:tc>
                <a:tc>
                  <a:txBody>
                    <a:bodyPr/>
                    <a:lstStyle/>
                    <a:p>
                      <a:pPr algn="ctr" fontAlgn="t"/>
                      <a:r>
                        <a:rPr lang="en-IN" sz="1400">
                          <a:effectLst/>
                        </a:rPr>
                        <a:t>Mar2018</a:t>
                      </a:r>
                    </a:p>
                  </a:txBody>
                  <a:tcPr/>
                </a:tc>
                <a:extLst>
                  <a:ext uri="{0D108BD9-81ED-4DB2-BD59-A6C34878D82A}">
                    <a16:rowId xmlns:a16="http://schemas.microsoft.com/office/drawing/2014/main" val="2305739917"/>
                  </a:ext>
                </a:extLst>
              </a:tr>
              <a:tr h="532086">
                <a:tc>
                  <a:txBody>
                    <a:bodyPr/>
                    <a:lstStyle/>
                    <a:p>
                      <a:r>
                        <a:rPr lang="en-IN" sz="1400" b="0" i="0" u="none" kern="1200" dirty="0">
                          <a:solidFill>
                            <a:schemeClr val="dk1"/>
                          </a:solidFill>
                          <a:effectLst/>
                          <a:latin typeface="+mn-lt"/>
                          <a:ea typeface="+mn-ea"/>
                          <a:cs typeface="+mn-cs"/>
                        </a:rPr>
                        <a:t> Earnings Per Share (Rs)</a:t>
                      </a:r>
                      <a:endParaRPr lang="en-IN" sz="1400" u="none" dirty="0"/>
                    </a:p>
                  </a:txBody>
                  <a:tcPr/>
                </a:tc>
                <a:tc>
                  <a:txBody>
                    <a:bodyPr/>
                    <a:lstStyle/>
                    <a:p>
                      <a:pPr algn="ctr" fontAlgn="t"/>
                      <a:r>
                        <a:rPr lang="en-IN" sz="1600">
                          <a:effectLst/>
                        </a:rPr>
                        <a:t>21.49</a:t>
                      </a:r>
                    </a:p>
                  </a:txBody>
                  <a:tcPr/>
                </a:tc>
                <a:tc>
                  <a:txBody>
                    <a:bodyPr/>
                    <a:lstStyle/>
                    <a:p>
                      <a:pPr algn="ctr"/>
                      <a:r>
                        <a:rPr lang="en-IN" sz="1600" b="0" i="0" kern="1200">
                          <a:solidFill>
                            <a:schemeClr val="dk1"/>
                          </a:solidFill>
                          <a:effectLst/>
                          <a:latin typeface="+mn-lt"/>
                          <a:ea typeface="+mn-ea"/>
                          <a:cs typeface="+mn-cs"/>
                        </a:rPr>
                        <a:t> 17.99</a:t>
                      </a:r>
                      <a:endParaRPr lang="en-IN" sz="1600"/>
                    </a:p>
                  </a:txBody>
                  <a:tcPr/>
                </a:tc>
                <a:tc>
                  <a:txBody>
                    <a:bodyPr/>
                    <a:lstStyle/>
                    <a:p>
                      <a:pPr algn="ctr" fontAlgn="t"/>
                      <a:r>
                        <a:rPr lang="en-IN" sz="1600">
                          <a:effectLst/>
                        </a:rPr>
                        <a:t>24.64</a:t>
                      </a:r>
                    </a:p>
                  </a:txBody>
                  <a:tcPr/>
                </a:tc>
                <a:tc>
                  <a:txBody>
                    <a:bodyPr/>
                    <a:lstStyle/>
                    <a:p>
                      <a:pPr algn="ctr" fontAlgn="t"/>
                      <a:r>
                        <a:rPr lang="en-IN" sz="1600">
                          <a:effectLst/>
                        </a:rPr>
                        <a:t>23.48</a:t>
                      </a:r>
                    </a:p>
                  </a:txBody>
                  <a:tcPr/>
                </a:tc>
                <a:tc>
                  <a:txBody>
                    <a:bodyPr/>
                    <a:lstStyle/>
                    <a:p>
                      <a:pPr algn="ctr" fontAlgn="t"/>
                      <a:r>
                        <a:rPr lang="en-IN" sz="1600">
                          <a:effectLst/>
                        </a:rPr>
                        <a:t> 23.48</a:t>
                      </a:r>
                    </a:p>
                  </a:txBody>
                  <a:tcPr/>
                </a:tc>
                <a:extLst>
                  <a:ext uri="{0D108BD9-81ED-4DB2-BD59-A6C34878D82A}">
                    <a16:rowId xmlns:a16="http://schemas.microsoft.com/office/drawing/2014/main" val="1624497699"/>
                  </a:ext>
                </a:extLst>
              </a:tr>
              <a:tr h="453258">
                <a:tc>
                  <a:txBody>
                    <a:bodyPr/>
                    <a:lstStyle/>
                    <a:p>
                      <a:r>
                        <a:rPr lang="en-IN" sz="1400" b="0" i="0" u="none" kern="1200">
                          <a:solidFill>
                            <a:schemeClr val="dk1"/>
                          </a:solidFill>
                          <a:effectLst/>
                          <a:latin typeface="+mn-lt"/>
                          <a:ea typeface="+mn-ea"/>
                          <a:cs typeface="+mn-cs"/>
                        </a:rPr>
                        <a:t>  CEPS(Rs)</a:t>
                      </a:r>
                      <a:endParaRPr lang="en-IN" sz="1400" u="none"/>
                    </a:p>
                  </a:txBody>
                  <a:tcPr/>
                </a:tc>
                <a:tc>
                  <a:txBody>
                    <a:bodyPr/>
                    <a:lstStyle/>
                    <a:p>
                      <a:r>
                        <a:rPr lang="en-IN" sz="1600" b="0" i="0" kern="1200">
                          <a:solidFill>
                            <a:schemeClr val="dk1"/>
                          </a:solidFill>
                          <a:effectLst/>
                          <a:latin typeface="+mn-lt"/>
                          <a:ea typeface="+mn-ea"/>
                          <a:cs typeface="+mn-cs"/>
                        </a:rPr>
                        <a:t>          25.11</a:t>
                      </a:r>
                      <a:endParaRPr lang="en-IN" sz="1600"/>
                    </a:p>
                  </a:txBody>
                  <a:tcPr/>
                </a:tc>
                <a:tc>
                  <a:txBody>
                    <a:bodyPr/>
                    <a:lstStyle/>
                    <a:p>
                      <a:pPr algn="ctr"/>
                      <a:r>
                        <a:rPr lang="en-IN" sz="1600" b="0" i="0" kern="1200">
                          <a:solidFill>
                            <a:schemeClr val="dk1"/>
                          </a:solidFill>
                          <a:effectLst/>
                          <a:latin typeface="+mn-lt"/>
                          <a:ea typeface="+mn-ea"/>
                          <a:cs typeface="+mn-cs"/>
                        </a:rPr>
                        <a:t>20.60</a:t>
                      </a:r>
                      <a:endParaRPr lang="en-IN" sz="1600"/>
                    </a:p>
                  </a:txBody>
                  <a:tcPr/>
                </a:tc>
                <a:tc>
                  <a:txBody>
                    <a:bodyPr/>
                    <a:lstStyle/>
                    <a:p>
                      <a:pPr algn="ctr"/>
                      <a:r>
                        <a:rPr lang="en-IN" sz="1600" b="0" i="0" kern="1200">
                          <a:solidFill>
                            <a:schemeClr val="dk1"/>
                          </a:solidFill>
                          <a:effectLst/>
                          <a:latin typeface="+mn-lt"/>
                          <a:ea typeface="+mn-ea"/>
                          <a:cs typeface="+mn-cs"/>
                        </a:rPr>
                        <a:t>26.91</a:t>
                      </a:r>
                      <a:endParaRPr lang="en-IN" sz="1600"/>
                    </a:p>
                  </a:txBody>
                  <a:tcPr/>
                </a:tc>
                <a:tc>
                  <a:txBody>
                    <a:bodyPr/>
                    <a:lstStyle/>
                    <a:p>
                      <a:pPr algn="ctr" fontAlgn="t"/>
                      <a:r>
                        <a:rPr lang="en-IN" sz="1600">
                          <a:effectLst/>
                        </a:rPr>
                        <a:t>20.80</a:t>
                      </a:r>
                    </a:p>
                  </a:txBody>
                  <a:tcPr/>
                </a:tc>
                <a:tc>
                  <a:txBody>
                    <a:bodyPr/>
                    <a:lstStyle/>
                    <a:p>
                      <a:pPr algn="ctr"/>
                      <a:r>
                        <a:rPr lang="en-IN" sz="1600" b="0" i="0" kern="1200">
                          <a:solidFill>
                            <a:schemeClr val="dk1"/>
                          </a:solidFill>
                          <a:effectLst/>
                          <a:latin typeface="+mn-lt"/>
                          <a:ea typeface="+mn-ea"/>
                          <a:cs typeface="+mn-cs"/>
                        </a:rPr>
                        <a:t>15.80</a:t>
                      </a:r>
                      <a:endParaRPr lang="en-IN" sz="1600"/>
                    </a:p>
                  </a:txBody>
                  <a:tcPr/>
                </a:tc>
                <a:extLst>
                  <a:ext uri="{0D108BD9-81ED-4DB2-BD59-A6C34878D82A}">
                    <a16:rowId xmlns:a16="http://schemas.microsoft.com/office/drawing/2014/main" val="4032419363"/>
                  </a:ext>
                </a:extLst>
              </a:tr>
              <a:tr h="571500">
                <a:tc>
                  <a:txBody>
                    <a:bodyPr/>
                    <a:lstStyle/>
                    <a:p>
                      <a:r>
                        <a:rPr lang="en-IN" sz="1400" b="0" i="0" u="none" kern="1200">
                          <a:solidFill>
                            <a:schemeClr val="dk1"/>
                          </a:solidFill>
                          <a:effectLst/>
                          <a:latin typeface="+mn-lt"/>
                          <a:ea typeface="+mn-ea"/>
                          <a:cs typeface="+mn-cs"/>
                        </a:rPr>
                        <a:t> Tax Rate(%)</a:t>
                      </a:r>
                      <a:endParaRPr lang="en-IN" sz="1400" u="none"/>
                    </a:p>
                  </a:txBody>
                  <a:tcPr/>
                </a:tc>
                <a:tc>
                  <a:txBody>
                    <a:bodyPr/>
                    <a:lstStyle/>
                    <a:p>
                      <a:pPr algn="ctr" fontAlgn="t"/>
                      <a:r>
                        <a:rPr lang="en-IN" sz="1600">
                          <a:effectLst/>
                        </a:rPr>
                        <a:t>26.76</a:t>
                      </a:r>
                    </a:p>
                  </a:txBody>
                  <a:tcPr/>
                </a:tc>
                <a:tc>
                  <a:txBody>
                    <a:bodyPr/>
                    <a:lstStyle/>
                    <a:p>
                      <a:pPr algn="ctr" fontAlgn="t"/>
                      <a:r>
                        <a:rPr lang="en-IN" sz="1600">
                          <a:effectLst/>
                        </a:rPr>
                        <a:t>25.08</a:t>
                      </a:r>
                    </a:p>
                  </a:txBody>
                  <a:tcPr/>
                </a:tc>
                <a:tc>
                  <a:txBody>
                    <a:bodyPr/>
                    <a:lstStyle/>
                    <a:p>
                      <a:pPr algn="ctr" fontAlgn="t"/>
                      <a:r>
                        <a:rPr lang="en-IN" sz="1600">
                          <a:effectLst/>
                        </a:rPr>
                        <a:t>27.82</a:t>
                      </a:r>
                    </a:p>
                  </a:txBody>
                  <a:tcPr/>
                </a:tc>
                <a:tc>
                  <a:txBody>
                    <a:bodyPr/>
                    <a:lstStyle/>
                    <a:p>
                      <a:pPr algn="ctr" fontAlgn="t"/>
                      <a:r>
                        <a:rPr lang="en-IN" sz="1600">
                          <a:effectLst/>
                        </a:rPr>
                        <a:t>33.29</a:t>
                      </a:r>
                    </a:p>
                  </a:txBody>
                  <a:tcPr/>
                </a:tc>
                <a:tc>
                  <a:txBody>
                    <a:bodyPr/>
                    <a:lstStyle/>
                    <a:p>
                      <a:pPr algn="ctr"/>
                      <a:r>
                        <a:rPr lang="en-IN" sz="1600" b="0" i="0" kern="1200" dirty="0">
                          <a:solidFill>
                            <a:schemeClr val="dk1"/>
                          </a:solidFill>
                          <a:effectLst/>
                          <a:latin typeface="+mn-lt"/>
                          <a:ea typeface="+mn-ea"/>
                          <a:cs typeface="+mn-cs"/>
                        </a:rPr>
                        <a:t> 31.12</a:t>
                      </a:r>
                      <a:endParaRPr lang="en-IN" sz="1600" dirty="0"/>
                    </a:p>
                  </a:txBody>
                  <a:tcPr/>
                </a:tc>
                <a:extLst>
                  <a:ext uri="{0D108BD9-81ED-4DB2-BD59-A6C34878D82A}">
                    <a16:rowId xmlns:a16="http://schemas.microsoft.com/office/drawing/2014/main" val="568735199"/>
                  </a:ext>
                </a:extLst>
              </a:tr>
            </a:tbl>
          </a:graphicData>
        </a:graphic>
      </p:graphicFrame>
      <p:pic>
        <p:nvPicPr>
          <p:cNvPr id="6" name="Picture 5">
            <a:extLst>
              <a:ext uri="{FF2B5EF4-FFF2-40B4-BE49-F238E27FC236}">
                <a16:creationId xmlns:a16="http://schemas.microsoft.com/office/drawing/2014/main" id="{984AD3D8-DA2D-0E7A-0980-F8A3A9703594}"/>
              </a:ext>
            </a:extLst>
          </p:cNvPr>
          <p:cNvPicPr>
            <a:picLocks noChangeAspect="1"/>
          </p:cNvPicPr>
          <p:nvPr/>
        </p:nvPicPr>
        <p:blipFill>
          <a:blip r:embed="rId2"/>
          <a:stretch>
            <a:fillRect/>
          </a:stretch>
        </p:blipFill>
        <p:spPr>
          <a:xfrm>
            <a:off x="1274380" y="2462706"/>
            <a:ext cx="9629576" cy="1782066"/>
          </a:xfrm>
          <a:prstGeom prst="rect">
            <a:avLst/>
          </a:prstGeom>
          <a:ln>
            <a:solidFill>
              <a:schemeClr val="tx1"/>
            </a:solidFill>
          </a:ln>
        </p:spPr>
      </p:pic>
      <p:pic>
        <p:nvPicPr>
          <p:cNvPr id="8" name="Picture 7">
            <a:extLst>
              <a:ext uri="{FF2B5EF4-FFF2-40B4-BE49-F238E27FC236}">
                <a16:creationId xmlns:a16="http://schemas.microsoft.com/office/drawing/2014/main" id="{D5587A60-EB35-F6BF-882C-AFD4F9802775}"/>
              </a:ext>
            </a:extLst>
          </p:cNvPr>
          <p:cNvPicPr>
            <a:picLocks noChangeAspect="1"/>
          </p:cNvPicPr>
          <p:nvPr/>
        </p:nvPicPr>
        <p:blipFill>
          <a:blip r:embed="rId3"/>
          <a:stretch>
            <a:fillRect/>
          </a:stretch>
        </p:blipFill>
        <p:spPr>
          <a:xfrm>
            <a:off x="1277885" y="4663965"/>
            <a:ext cx="9626598" cy="1859280"/>
          </a:xfrm>
          <a:prstGeom prst="rect">
            <a:avLst/>
          </a:prstGeom>
          <a:ln>
            <a:solidFill>
              <a:schemeClr val="tx1"/>
            </a:solidFill>
          </a:ln>
        </p:spPr>
      </p:pic>
    </p:spTree>
    <p:extLst>
      <p:ext uri="{BB962C8B-B14F-4D97-AF65-F5344CB8AC3E}">
        <p14:creationId xmlns:p14="http://schemas.microsoft.com/office/powerpoint/2010/main" val="2377383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906D2-E16B-E1E9-6D82-6B94BF92FCD5}"/>
              </a:ext>
            </a:extLst>
          </p:cNvPr>
          <p:cNvSpPr>
            <a:spLocks noGrp="1"/>
          </p:cNvSpPr>
          <p:nvPr>
            <p:ph type="title"/>
          </p:nvPr>
        </p:nvSpPr>
        <p:spPr/>
        <p:txBody>
          <a:bodyPr/>
          <a:lstStyle/>
          <a:p>
            <a:pPr algn="ctr"/>
            <a:r>
              <a:rPr lang="en-IN" b="1" dirty="0"/>
              <a:t>Financial Ratios</a:t>
            </a:r>
          </a:p>
        </p:txBody>
      </p:sp>
      <p:sp>
        <p:nvSpPr>
          <p:cNvPr id="3" name="Content Placeholder 2">
            <a:extLst>
              <a:ext uri="{FF2B5EF4-FFF2-40B4-BE49-F238E27FC236}">
                <a16:creationId xmlns:a16="http://schemas.microsoft.com/office/drawing/2014/main" id="{87508704-E091-B780-9398-4753A84BDFB1}"/>
              </a:ext>
            </a:extLst>
          </p:cNvPr>
          <p:cNvSpPr>
            <a:spLocks noGrp="1"/>
          </p:cNvSpPr>
          <p:nvPr>
            <p:ph idx="1"/>
          </p:nvPr>
        </p:nvSpPr>
        <p:spPr>
          <a:xfrm>
            <a:off x="629920" y="2001520"/>
            <a:ext cx="10474960" cy="4330120"/>
          </a:xfrm>
        </p:spPr>
        <p:txBody>
          <a:bodyPr>
            <a:normAutofit/>
          </a:bodyPr>
          <a:lstStyle/>
          <a:p>
            <a:r>
              <a:rPr lang="en-US" sz="1800" b="0" i="0" dirty="0">
                <a:effectLst/>
              </a:rPr>
              <a:t>P/E Ratio indicates the multiple of earnings investors are willing to pay to own one share of the company.</a:t>
            </a:r>
            <a:br>
              <a:rPr lang="en-US" sz="1800" dirty="0"/>
            </a:br>
            <a:br>
              <a:rPr lang="en-US" sz="1800" dirty="0"/>
            </a:br>
            <a:r>
              <a:rPr lang="en-US" sz="1800" b="0" i="0" dirty="0">
                <a:effectLst/>
              </a:rPr>
              <a:t>Thus, for RITES , the investors are currently willing to pay 15.82 times earnings to own 1 share of the company.</a:t>
            </a:r>
            <a:br>
              <a:rPr lang="en-US" sz="1800" dirty="0"/>
            </a:br>
            <a:br>
              <a:rPr lang="en-US" sz="1800" dirty="0"/>
            </a:br>
            <a:r>
              <a:rPr lang="en-US" sz="1800" b="0" i="0" dirty="0">
                <a:effectLst/>
              </a:rPr>
              <a:t>PE Multiples are the most widely used valuation multiple in practice.</a:t>
            </a:r>
            <a:br>
              <a:rPr lang="en-US" sz="1800" dirty="0"/>
            </a:br>
            <a:br>
              <a:rPr lang="en-US" sz="1800" dirty="0"/>
            </a:br>
            <a:r>
              <a:rPr lang="en-US" sz="1800" b="0" i="0" dirty="0">
                <a:effectLst/>
              </a:rPr>
              <a:t>Since P/E ratio uses Net Income in the calculation, P/E multiples are not always reliable for valuing companies with negative earnings.</a:t>
            </a:r>
            <a:endParaRPr lang="en-IN" sz="1800" dirty="0"/>
          </a:p>
        </p:txBody>
      </p:sp>
      <p:sp>
        <p:nvSpPr>
          <p:cNvPr id="4" name="TextBox 3">
            <a:extLst>
              <a:ext uri="{FF2B5EF4-FFF2-40B4-BE49-F238E27FC236}">
                <a16:creationId xmlns:a16="http://schemas.microsoft.com/office/drawing/2014/main" id="{401E585F-9121-1A56-D21D-5CCE537CC8A3}"/>
              </a:ext>
            </a:extLst>
          </p:cNvPr>
          <p:cNvSpPr txBox="1"/>
          <p:nvPr/>
        </p:nvSpPr>
        <p:spPr>
          <a:xfrm>
            <a:off x="693683" y="1328256"/>
            <a:ext cx="3561080" cy="461665"/>
          </a:xfrm>
          <a:prstGeom prst="rect">
            <a:avLst/>
          </a:prstGeom>
          <a:noFill/>
        </p:spPr>
        <p:txBody>
          <a:bodyPr wrap="square" lIns="91440" tIns="45720" rIns="91440" bIns="45720" rtlCol="0" anchor="t">
            <a:spAutoFit/>
          </a:bodyPr>
          <a:lstStyle/>
          <a:p>
            <a:r>
              <a:rPr lang="en-IN" sz="2400" b="1" u="sng"/>
              <a:t>Price/</a:t>
            </a:r>
            <a:r>
              <a:rPr lang="en-IN" sz="2400" b="1" u="sng" err="1"/>
              <a:t>Earning</a:t>
            </a:r>
            <a:r>
              <a:rPr lang="en-IN" sz="2400" b="1" u="sng"/>
              <a:t> Ratio</a:t>
            </a:r>
          </a:p>
        </p:txBody>
      </p:sp>
      <p:pic>
        <p:nvPicPr>
          <p:cNvPr id="8" name="Picture 7">
            <a:extLst>
              <a:ext uri="{FF2B5EF4-FFF2-40B4-BE49-F238E27FC236}">
                <a16:creationId xmlns:a16="http://schemas.microsoft.com/office/drawing/2014/main" id="{01BB60C9-3FA2-C98E-C346-215B73A6713F}"/>
              </a:ext>
            </a:extLst>
          </p:cNvPr>
          <p:cNvPicPr>
            <a:picLocks noChangeAspect="1"/>
          </p:cNvPicPr>
          <p:nvPr/>
        </p:nvPicPr>
        <p:blipFill>
          <a:blip r:embed="rId2"/>
          <a:stretch>
            <a:fillRect/>
          </a:stretch>
        </p:blipFill>
        <p:spPr>
          <a:xfrm>
            <a:off x="5887720" y="4614675"/>
            <a:ext cx="5298307" cy="1716964"/>
          </a:xfrm>
          <a:prstGeom prst="rect">
            <a:avLst/>
          </a:prstGeom>
        </p:spPr>
      </p:pic>
      <p:pic>
        <p:nvPicPr>
          <p:cNvPr id="10" name="Picture 9">
            <a:extLst>
              <a:ext uri="{FF2B5EF4-FFF2-40B4-BE49-F238E27FC236}">
                <a16:creationId xmlns:a16="http://schemas.microsoft.com/office/drawing/2014/main" id="{56801212-48FB-D5F8-B8CD-618B37B158A7}"/>
              </a:ext>
            </a:extLst>
          </p:cNvPr>
          <p:cNvPicPr>
            <a:picLocks noChangeAspect="1"/>
          </p:cNvPicPr>
          <p:nvPr/>
        </p:nvPicPr>
        <p:blipFill>
          <a:blip r:embed="rId3"/>
          <a:stretch>
            <a:fillRect/>
          </a:stretch>
        </p:blipFill>
        <p:spPr>
          <a:xfrm>
            <a:off x="693683" y="4614674"/>
            <a:ext cx="5075424" cy="1716965"/>
          </a:xfrm>
          <a:prstGeom prst="rect">
            <a:avLst/>
          </a:prstGeom>
        </p:spPr>
      </p:pic>
    </p:spTree>
    <p:extLst>
      <p:ext uri="{BB962C8B-B14F-4D97-AF65-F5344CB8AC3E}">
        <p14:creationId xmlns:p14="http://schemas.microsoft.com/office/powerpoint/2010/main" val="766458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9ACB-3CDD-E171-8010-BC50C0DF5832}"/>
              </a:ext>
            </a:extLst>
          </p:cNvPr>
          <p:cNvSpPr>
            <a:spLocks noGrp="1"/>
          </p:cNvSpPr>
          <p:nvPr>
            <p:ph type="title"/>
          </p:nvPr>
        </p:nvSpPr>
        <p:spPr>
          <a:xfrm>
            <a:off x="411480" y="145338"/>
            <a:ext cx="11384280" cy="1325563"/>
          </a:xfrm>
        </p:spPr>
        <p:txBody>
          <a:bodyPr>
            <a:noAutofit/>
          </a:bodyPr>
          <a:lstStyle/>
          <a:p>
            <a:pPr algn="ctr"/>
            <a:r>
              <a:rPr lang="en-GB" sz="4800" b="1" dirty="0">
                <a:ea typeface="Calibri Light"/>
                <a:cs typeface="Calibri Light"/>
              </a:rPr>
              <a:t>INVENTORY TURNOVER RATIO ,       OPERATING MARGIN</a:t>
            </a:r>
            <a:endParaRPr lang="en-GB" sz="4800" b="1" dirty="0"/>
          </a:p>
        </p:txBody>
      </p:sp>
      <p:sp>
        <p:nvSpPr>
          <p:cNvPr id="3" name="Content Placeholder 2">
            <a:extLst>
              <a:ext uri="{FF2B5EF4-FFF2-40B4-BE49-F238E27FC236}">
                <a16:creationId xmlns:a16="http://schemas.microsoft.com/office/drawing/2014/main" id="{5BD56D41-95B8-BD83-B6CB-B9273FB39DF8}"/>
              </a:ext>
            </a:extLst>
          </p:cNvPr>
          <p:cNvSpPr>
            <a:spLocks noGrp="1"/>
          </p:cNvSpPr>
          <p:nvPr>
            <p:ph idx="1"/>
          </p:nvPr>
        </p:nvSpPr>
        <p:spPr>
          <a:xfrm>
            <a:off x="246994" y="1470901"/>
            <a:ext cx="11146218" cy="4995097"/>
          </a:xfrm>
        </p:spPr>
        <p:txBody>
          <a:bodyPr vert="horz" lIns="91440" tIns="45720" rIns="91440" bIns="45720" rtlCol="0" anchor="t">
            <a:normAutofit/>
          </a:bodyPr>
          <a:lstStyle/>
          <a:p>
            <a:r>
              <a:rPr lang="en-GB" sz="1500" dirty="0">
                <a:solidFill>
                  <a:srgbClr val="202124"/>
                </a:solidFill>
                <a:ea typeface="+mn-lt"/>
                <a:cs typeface="+mn-lt"/>
              </a:rPr>
              <a:t>For most industries, the ideal inventory turnover ratio will be </a:t>
            </a:r>
            <a:r>
              <a:rPr lang="en-GB" sz="1500" dirty="0">
                <a:solidFill>
                  <a:srgbClr val="040C28"/>
                </a:solidFill>
                <a:ea typeface="+mn-lt"/>
                <a:cs typeface="+mn-lt"/>
              </a:rPr>
              <a:t>between 5 and 10</a:t>
            </a:r>
            <a:r>
              <a:rPr lang="en-GB" sz="1500" dirty="0">
                <a:solidFill>
                  <a:srgbClr val="202124"/>
                </a:solidFill>
                <a:ea typeface="+mn-lt"/>
                <a:cs typeface="+mn-lt"/>
              </a:rPr>
              <a:t>, meaning the company will sell and restock </a:t>
            </a:r>
            <a:r>
              <a:rPr lang="en-GB" sz="1500" i="1" dirty="0">
                <a:solidFill>
                  <a:srgbClr val="202124"/>
                </a:solidFill>
                <a:ea typeface="+mn-lt"/>
                <a:cs typeface="+mn-lt"/>
              </a:rPr>
              <a:t>inventory</a:t>
            </a:r>
            <a:r>
              <a:rPr lang="en-GB" sz="1500" dirty="0">
                <a:solidFill>
                  <a:srgbClr val="202124"/>
                </a:solidFill>
                <a:ea typeface="+mn-lt"/>
                <a:cs typeface="+mn-lt"/>
              </a:rPr>
              <a:t> roughly every one to two months.</a:t>
            </a:r>
          </a:p>
          <a:p>
            <a:r>
              <a:rPr lang="en-GB" sz="1200" dirty="0">
                <a:solidFill>
                  <a:srgbClr val="212529"/>
                </a:solidFill>
                <a:latin typeface="system-ui"/>
                <a:ea typeface="Calibri"/>
                <a:cs typeface="Calibri"/>
              </a:rPr>
              <a:t>Inventory Turnover Ratio of Rites Ltd. with value of 15.58 shows the company is selling its goods or service quickly because there is high demand for its products in market.</a:t>
            </a:r>
          </a:p>
          <a:p>
            <a:endParaRPr lang="en-GB" sz="1200" dirty="0">
              <a:solidFill>
                <a:srgbClr val="212529"/>
              </a:solidFill>
              <a:latin typeface="system-ui"/>
              <a:ea typeface="Calibri"/>
              <a:cs typeface="Calibri"/>
            </a:endParaRPr>
          </a:p>
          <a:p>
            <a:r>
              <a:rPr lang="en-GB" sz="1800" b="1" dirty="0">
                <a:solidFill>
                  <a:srgbClr val="FFFFFF"/>
                </a:solidFill>
                <a:latin typeface="Calibri"/>
                <a:ea typeface="Calibri"/>
                <a:cs typeface="Calibri"/>
              </a:rPr>
              <a:t>Inventory Turnover Ratio of RITES rose handsomely by 158.25 % this year.</a:t>
            </a:r>
            <a:endParaRPr lang="en-GB" sz="1200" dirty="0">
              <a:solidFill>
                <a:srgbClr val="212529"/>
              </a:solidFill>
              <a:latin typeface="system-ui"/>
              <a:ea typeface="Calibri"/>
              <a:cs typeface="Calibri"/>
            </a:endParaRPr>
          </a:p>
          <a:p>
            <a:r>
              <a:rPr lang="en-GB" sz="1800" b="1" dirty="0">
                <a:solidFill>
                  <a:srgbClr val="FFFFFF"/>
                </a:solidFill>
                <a:latin typeface="Calibri"/>
                <a:ea typeface="Calibri"/>
                <a:cs typeface="Calibri"/>
              </a:rPr>
              <a:t>Inventory Turnover Ratio of RITES rose handsomely by 158.25 % this year.</a:t>
            </a:r>
            <a:endParaRPr lang="en-GB" sz="1200" dirty="0">
              <a:solidFill>
                <a:srgbClr val="212529"/>
              </a:solidFill>
              <a:latin typeface="system-ui"/>
              <a:ea typeface="Calibri"/>
              <a:cs typeface="Calibri"/>
            </a:endParaRPr>
          </a:p>
        </p:txBody>
      </p:sp>
      <p:pic>
        <p:nvPicPr>
          <p:cNvPr id="7" name="Picture 7">
            <a:extLst>
              <a:ext uri="{FF2B5EF4-FFF2-40B4-BE49-F238E27FC236}">
                <a16:creationId xmlns:a16="http://schemas.microsoft.com/office/drawing/2014/main" id="{76D83DA2-DCFC-7843-6272-AD0D7501F816}"/>
              </a:ext>
            </a:extLst>
          </p:cNvPr>
          <p:cNvPicPr>
            <a:picLocks noChangeAspect="1"/>
          </p:cNvPicPr>
          <p:nvPr/>
        </p:nvPicPr>
        <p:blipFill>
          <a:blip r:embed="rId2"/>
          <a:stretch>
            <a:fillRect/>
          </a:stretch>
        </p:blipFill>
        <p:spPr>
          <a:xfrm>
            <a:off x="798788" y="2740584"/>
            <a:ext cx="3512232" cy="910639"/>
          </a:xfrm>
          <a:prstGeom prst="rect">
            <a:avLst/>
          </a:prstGeom>
        </p:spPr>
      </p:pic>
      <p:pic>
        <p:nvPicPr>
          <p:cNvPr id="9" name="Picture 9" descr="Table&#10;&#10;Description automatically generated">
            <a:extLst>
              <a:ext uri="{FF2B5EF4-FFF2-40B4-BE49-F238E27FC236}">
                <a16:creationId xmlns:a16="http://schemas.microsoft.com/office/drawing/2014/main" id="{F5B42BE7-76DD-415D-600B-57E9379E7640}"/>
              </a:ext>
            </a:extLst>
          </p:cNvPr>
          <p:cNvPicPr>
            <a:picLocks noChangeAspect="1"/>
          </p:cNvPicPr>
          <p:nvPr/>
        </p:nvPicPr>
        <p:blipFill>
          <a:blip r:embed="rId3"/>
          <a:stretch>
            <a:fillRect/>
          </a:stretch>
        </p:blipFill>
        <p:spPr>
          <a:xfrm>
            <a:off x="710485" y="3977234"/>
            <a:ext cx="11232524" cy="2091053"/>
          </a:xfrm>
          <a:prstGeom prst="rect">
            <a:avLst/>
          </a:prstGeom>
        </p:spPr>
      </p:pic>
      <p:pic>
        <p:nvPicPr>
          <p:cNvPr id="10" name="Picture 10" descr="Graphical user interface, application&#10;&#10;Description automatically generated">
            <a:extLst>
              <a:ext uri="{FF2B5EF4-FFF2-40B4-BE49-F238E27FC236}">
                <a16:creationId xmlns:a16="http://schemas.microsoft.com/office/drawing/2014/main" id="{F9C04EBE-4932-E8A2-A3CD-9FED5AFA0980}"/>
              </a:ext>
            </a:extLst>
          </p:cNvPr>
          <p:cNvPicPr>
            <a:picLocks noChangeAspect="1"/>
          </p:cNvPicPr>
          <p:nvPr/>
        </p:nvPicPr>
        <p:blipFill>
          <a:blip r:embed="rId4"/>
          <a:stretch>
            <a:fillRect/>
          </a:stretch>
        </p:blipFill>
        <p:spPr>
          <a:xfrm>
            <a:off x="6639913" y="2740584"/>
            <a:ext cx="3923763" cy="1005475"/>
          </a:xfrm>
          <a:prstGeom prst="rect">
            <a:avLst/>
          </a:prstGeom>
        </p:spPr>
      </p:pic>
    </p:spTree>
    <p:extLst>
      <p:ext uri="{BB962C8B-B14F-4D97-AF65-F5344CB8AC3E}">
        <p14:creationId xmlns:p14="http://schemas.microsoft.com/office/powerpoint/2010/main" val="2021982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C77DAE-8741-968B-966A-B87403B25C65}"/>
              </a:ext>
            </a:extLst>
          </p:cNvPr>
          <p:cNvSpPr>
            <a:spLocks noGrp="1"/>
          </p:cNvSpPr>
          <p:nvPr>
            <p:ph type="title"/>
          </p:nvPr>
        </p:nvSpPr>
        <p:spPr>
          <a:xfrm>
            <a:off x="586478" y="1683756"/>
            <a:ext cx="3115265" cy="2396359"/>
          </a:xfrm>
        </p:spPr>
        <p:txBody>
          <a:bodyPr anchor="b">
            <a:normAutofit/>
          </a:bodyPr>
          <a:lstStyle/>
          <a:p>
            <a:pPr algn="r"/>
            <a:r>
              <a:rPr lang="en-GB" sz="4000">
                <a:solidFill>
                  <a:srgbClr val="FFFFFF"/>
                </a:solidFill>
                <a:cs typeface="Calibri Light"/>
              </a:rPr>
              <a:t>INVESTMENT RISKS AND THREATS</a:t>
            </a:r>
          </a:p>
        </p:txBody>
      </p:sp>
      <p:graphicFrame>
        <p:nvGraphicFramePr>
          <p:cNvPr id="5" name="Content Placeholder 2">
            <a:extLst>
              <a:ext uri="{FF2B5EF4-FFF2-40B4-BE49-F238E27FC236}">
                <a16:creationId xmlns:a16="http://schemas.microsoft.com/office/drawing/2014/main" id="{213B1F73-5532-6503-DCC5-3FD7722C4871}"/>
              </a:ext>
            </a:extLst>
          </p:cNvPr>
          <p:cNvGraphicFramePr>
            <a:graphicFrameLocks noGrp="1"/>
          </p:cNvGraphicFramePr>
          <p:nvPr>
            <p:ph idx="1"/>
            <p:extLst>
              <p:ext uri="{D42A27DB-BD31-4B8C-83A1-F6EECF244321}">
                <p14:modId xmlns:p14="http://schemas.microsoft.com/office/powerpoint/2010/main" val="2043846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7587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3A409-7FB7-BC38-B69C-AF57C3D52727}"/>
              </a:ext>
            </a:extLst>
          </p:cNvPr>
          <p:cNvSpPr>
            <a:spLocks noGrp="1"/>
          </p:cNvSpPr>
          <p:nvPr>
            <p:ph type="title"/>
          </p:nvPr>
        </p:nvSpPr>
        <p:spPr>
          <a:xfrm>
            <a:off x="7254240" y="-253233"/>
            <a:ext cx="4080990" cy="1807305"/>
          </a:xfrm>
        </p:spPr>
        <p:txBody>
          <a:bodyPr>
            <a:normAutofit/>
          </a:bodyPr>
          <a:lstStyle/>
          <a:p>
            <a:r>
              <a:rPr lang="en-GB" sz="4800" b="1" u="sng" dirty="0">
                <a:cs typeface="Calibri Light"/>
              </a:rPr>
              <a:t>CONCLUSION</a:t>
            </a:r>
            <a:endParaRPr lang="en-GB" sz="4800" b="1" u="sng" dirty="0"/>
          </a:p>
        </p:txBody>
      </p:sp>
      <p:sp>
        <p:nvSpPr>
          <p:cNvPr id="3" name="Content Placeholder 2">
            <a:extLst>
              <a:ext uri="{FF2B5EF4-FFF2-40B4-BE49-F238E27FC236}">
                <a16:creationId xmlns:a16="http://schemas.microsoft.com/office/drawing/2014/main" id="{35F2432A-8F99-B719-9D95-76DE27C3C5C1}"/>
              </a:ext>
            </a:extLst>
          </p:cNvPr>
          <p:cNvSpPr>
            <a:spLocks noGrp="1"/>
          </p:cNvSpPr>
          <p:nvPr>
            <p:ph idx="1"/>
          </p:nvPr>
        </p:nvSpPr>
        <p:spPr>
          <a:xfrm>
            <a:off x="7217806" y="1425904"/>
            <a:ext cx="4117424" cy="5788079"/>
          </a:xfrm>
        </p:spPr>
        <p:txBody>
          <a:bodyPr vert="horz" lIns="91440" tIns="45720" rIns="91440" bIns="45720" rtlCol="0" anchor="t">
            <a:normAutofit fontScale="77500" lnSpcReduction="20000"/>
          </a:bodyPr>
          <a:lstStyle/>
          <a:p>
            <a:pPr>
              <a:lnSpc>
                <a:spcPct val="150000"/>
              </a:lnSpc>
              <a:buNone/>
            </a:pPr>
            <a:r>
              <a:rPr lang="en-US" sz="2100" dirty="0">
                <a:ea typeface="+mn-lt"/>
                <a:cs typeface="+mn-lt"/>
              </a:rPr>
              <a:t> </a:t>
            </a:r>
            <a:r>
              <a:rPr lang="en-US" sz="2100" b="1" dirty="0">
                <a:ea typeface="+mn-lt"/>
                <a:cs typeface="+mn-lt"/>
              </a:rPr>
              <a:t>   </a:t>
            </a:r>
            <a:r>
              <a:rPr lang="en-US" sz="2100" dirty="0">
                <a:ea typeface="+mn-lt"/>
                <a:cs typeface="+mn-lt"/>
              </a:rPr>
              <a:t>RITES, with its expertise in project management, strong government support, technological advancements, and strategic advantages, presents a compelling investment opportunity in silicon mining. By diversifying its revenue streams, leveraging its existing resources, and capitalizing on market demand, RITES can unlock significant value for investors. I recommend considering RITES as an investment to gain exposure to the promising silicon mining sector while benefitting from the company's well-established position in the infrastructure industry</a:t>
            </a:r>
            <a:r>
              <a:rPr lang="en-US" sz="2100" b="1" dirty="0">
                <a:ea typeface="+mn-lt"/>
                <a:cs typeface="+mn-lt"/>
              </a:rPr>
              <a:t>.</a:t>
            </a:r>
            <a:endParaRPr lang="en-US" sz="2100" b="1" dirty="0"/>
          </a:p>
          <a:p>
            <a:pPr marL="0" indent="0">
              <a:buNone/>
            </a:pPr>
            <a:br>
              <a:rPr lang="en-US" sz="1900" dirty="0"/>
            </a:br>
            <a:endParaRPr lang="en-US" sz="1900" dirty="0"/>
          </a:p>
          <a:p>
            <a:pPr>
              <a:buFont typeface="Wingdings" panose="020B0604020202020204" pitchFamily="34" charset="0"/>
              <a:buChar char="Ø"/>
            </a:pPr>
            <a:endParaRPr lang="en-GB" sz="1700" dirty="0">
              <a:cs typeface="Calibri"/>
            </a:endParaRPr>
          </a:p>
        </p:txBody>
      </p:sp>
      <p:pic>
        <p:nvPicPr>
          <p:cNvPr id="31" name="Picture 21" descr="Graph on document with pen">
            <a:extLst>
              <a:ext uri="{FF2B5EF4-FFF2-40B4-BE49-F238E27FC236}">
                <a16:creationId xmlns:a16="http://schemas.microsoft.com/office/drawing/2014/main" id="{9D0ECF24-E71C-189B-9501-7C2C4C2F6022}"/>
              </a:ext>
            </a:extLst>
          </p:cNvPr>
          <p:cNvPicPr>
            <a:picLocks noChangeAspect="1"/>
          </p:cNvPicPr>
          <p:nvPr/>
        </p:nvPicPr>
        <p:blipFill rotWithShape="1">
          <a:blip r:embed="rId2"/>
          <a:srcRect l="27303" r="13251" b="-3"/>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2941863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ed drawing pins on a map">
            <a:extLst>
              <a:ext uri="{FF2B5EF4-FFF2-40B4-BE49-F238E27FC236}">
                <a16:creationId xmlns:a16="http://schemas.microsoft.com/office/drawing/2014/main" id="{64F9D08D-DFAC-52CA-FE16-A04806197367}"/>
              </a:ext>
            </a:extLst>
          </p:cNvPr>
          <p:cNvPicPr>
            <a:picLocks noChangeAspect="1"/>
          </p:cNvPicPr>
          <p:nvPr/>
        </p:nvPicPr>
        <p:blipFill rotWithShape="1">
          <a:blip r:embed="rId2"/>
          <a:srcRect t="9090" r="13935" b="6"/>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9C78AF-1109-2BC2-5367-6B09E3E65B5D}"/>
              </a:ext>
            </a:extLst>
          </p:cNvPr>
          <p:cNvSpPr>
            <a:spLocks noGrp="1"/>
          </p:cNvSpPr>
          <p:nvPr>
            <p:ph type="title"/>
          </p:nvPr>
        </p:nvSpPr>
        <p:spPr>
          <a:xfrm>
            <a:off x="529400" y="1327912"/>
            <a:ext cx="3438144" cy="1124712"/>
          </a:xfrm>
        </p:spPr>
        <p:txBody>
          <a:bodyPr anchor="b">
            <a:normAutofit/>
          </a:bodyPr>
          <a:lstStyle/>
          <a:p>
            <a:r>
              <a:rPr lang="en-US" sz="4800" b="1" dirty="0">
                <a:latin typeface="Segoe UI"/>
                <a:cs typeface="Calibri Light"/>
              </a:rPr>
              <a:t>APPENDIX</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A2931E5-8937-4BF6-EE09-5810AFA3B5EE}"/>
              </a:ext>
            </a:extLst>
          </p:cNvPr>
          <p:cNvSpPr>
            <a:spLocks noGrp="1"/>
          </p:cNvSpPr>
          <p:nvPr>
            <p:ph idx="1"/>
          </p:nvPr>
        </p:nvSpPr>
        <p:spPr>
          <a:xfrm>
            <a:off x="371094" y="2718054"/>
            <a:ext cx="7849919" cy="3819004"/>
          </a:xfrm>
        </p:spPr>
        <p:txBody>
          <a:bodyPr vert="horz" lIns="91440" tIns="45720" rIns="91440" bIns="45720" rtlCol="0" anchor="t">
            <a:normAutofit/>
          </a:bodyPr>
          <a:lstStyle/>
          <a:p>
            <a:pPr>
              <a:buFont typeface="Wingdings" panose="020B0604020202020204" pitchFamily="34" charset="0"/>
              <a:buChar char="Ø"/>
            </a:pPr>
            <a:r>
              <a:rPr lang="en-US" sz="2000" dirty="0">
                <a:ea typeface="+mn-lt"/>
                <a:cs typeface="+mn-lt"/>
                <a:hlinkClick r:id="rId3"/>
              </a:rPr>
              <a:t>https://www.topstockresearch.com/rt/Financial/RITES/OperatingProfitMargin</a:t>
            </a:r>
            <a:endParaRPr lang="en-US" sz="2000" dirty="0">
              <a:ea typeface="+mn-lt"/>
              <a:cs typeface="+mn-lt"/>
            </a:endParaRPr>
          </a:p>
          <a:p>
            <a:pPr>
              <a:buFont typeface="Wingdings" panose="020B0604020202020204" pitchFamily="34" charset="0"/>
              <a:buChar char="Ø"/>
            </a:pPr>
            <a:r>
              <a:rPr lang="en-US" sz="2000" dirty="0">
                <a:ea typeface="+mn-lt"/>
                <a:cs typeface="+mn-lt"/>
                <a:hlinkClick r:id="rId4"/>
              </a:rPr>
              <a:t>https://www.smart-investing.in/</a:t>
            </a:r>
            <a:endParaRPr lang="en-US" sz="2000" dirty="0">
              <a:ea typeface="+mn-lt"/>
              <a:cs typeface="+mn-lt"/>
            </a:endParaRPr>
          </a:p>
          <a:p>
            <a:pPr>
              <a:buFont typeface="Wingdings" panose="020B0604020202020204" pitchFamily="34" charset="0"/>
              <a:buChar char="Ø"/>
            </a:pPr>
            <a:r>
              <a:rPr lang="en-US" sz="2000" dirty="0">
                <a:ea typeface="+mn-lt"/>
                <a:cs typeface="+mn-lt"/>
                <a:hlinkClick r:id="rId5"/>
              </a:rPr>
              <a:t>https://www.rites.com/</a:t>
            </a:r>
            <a:endParaRPr lang="en-US" sz="2000" dirty="0">
              <a:ea typeface="+mn-lt"/>
              <a:cs typeface="+mn-lt"/>
            </a:endParaRPr>
          </a:p>
          <a:p>
            <a:pPr>
              <a:buFont typeface="Wingdings" panose="020B0604020202020204" pitchFamily="34" charset="0"/>
              <a:buChar char="Ø"/>
            </a:pPr>
            <a:r>
              <a:rPr lang="en-US" sz="2000" dirty="0">
                <a:ea typeface="+mn-lt"/>
                <a:cs typeface="+mn-lt"/>
                <a:hlinkClick r:id="rId6"/>
              </a:rPr>
              <a:t>https://iide.co/case-studies/marketing-strategy-of-rites/</a:t>
            </a:r>
            <a:endParaRPr lang="en-US" sz="2000" dirty="0">
              <a:ea typeface="+mn-lt"/>
              <a:cs typeface="+mn-lt"/>
            </a:endParaRPr>
          </a:p>
          <a:p>
            <a:pPr>
              <a:buFont typeface="Wingdings" panose="020B0604020202020204" pitchFamily="34" charset="0"/>
              <a:buChar char="Ø"/>
            </a:pPr>
            <a:r>
              <a:rPr lang="en-US" sz="2000" dirty="0">
                <a:ea typeface="+mn-lt"/>
                <a:cs typeface="+mn-lt"/>
                <a:hlinkClick r:id="rId7"/>
              </a:rPr>
              <a:t>https://trendlyne.com/fundamentals/peer-group/92280/RITES/rites-ltd/</a:t>
            </a:r>
            <a:r>
              <a:rPr lang="en-US" sz="2000" dirty="0">
                <a:ea typeface="+mn-lt"/>
                <a:cs typeface="+mn-lt"/>
              </a:rPr>
              <a:t> </a:t>
            </a:r>
          </a:p>
          <a:p>
            <a:pPr>
              <a:buFont typeface="Wingdings" panose="020B0604020202020204" pitchFamily="34" charset="0"/>
              <a:buChar char="Ø"/>
            </a:pPr>
            <a:endParaRPr lang="en-US" sz="1700" dirty="0">
              <a:ea typeface="+mn-lt"/>
              <a:cs typeface="+mn-lt"/>
            </a:endParaRPr>
          </a:p>
        </p:txBody>
      </p:sp>
    </p:spTree>
    <p:extLst>
      <p:ext uri="{BB962C8B-B14F-4D97-AF65-F5344CB8AC3E}">
        <p14:creationId xmlns:p14="http://schemas.microsoft.com/office/powerpoint/2010/main" val="28573679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Isosceles Triangle 4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ext&#10;&#10;Description automatically generated">
            <a:extLst>
              <a:ext uri="{FF2B5EF4-FFF2-40B4-BE49-F238E27FC236}">
                <a16:creationId xmlns:a16="http://schemas.microsoft.com/office/drawing/2014/main" id="{CF8B7C54-604A-9D8A-B06B-DCCFFD909A14}"/>
              </a:ext>
            </a:extLst>
          </p:cNvPr>
          <p:cNvPicPr>
            <a:picLocks noChangeAspect="1"/>
          </p:cNvPicPr>
          <p:nvPr/>
        </p:nvPicPr>
        <p:blipFill rotWithShape="1">
          <a:blip r:embed="rId2"/>
          <a:srcRect l="120" t="989" b="11414"/>
          <a:stretch/>
        </p:blipFill>
        <p:spPr>
          <a:xfrm>
            <a:off x="656605" y="1493784"/>
            <a:ext cx="10497811" cy="4488435"/>
          </a:xfrm>
          <a:prstGeom prst="rect">
            <a:avLst/>
          </a:prstGeom>
          <a:ln>
            <a:noFill/>
          </a:ln>
        </p:spPr>
      </p:pic>
      <p:sp>
        <p:nvSpPr>
          <p:cNvPr id="43" name="Isosceles Triangle 4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481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oup 15">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7"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531A4411-8B07-820E-531B-310D4F5CBEAA}"/>
              </a:ext>
            </a:extLst>
          </p:cNvPr>
          <p:cNvSpPr txBox="1"/>
          <p:nvPr/>
        </p:nvSpPr>
        <p:spPr>
          <a:xfrm>
            <a:off x="587156" y="482130"/>
            <a:ext cx="493533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cs typeface="Calibri"/>
              </a:rPr>
              <a:t>Shailesh Mishra</a:t>
            </a:r>
          </a:p>
          <a:p>
            <a:r>
              <a:rPr lang="en-US" sz="2800" b="1">
                <a:cs typeface="Calibri"/>
                <a:hlinkClick r:id="rId2"/>
              </a:rPr>
              <a:t>m.Shailesh@iitg.ac.in</a:t>
            </a:r>
            <a:endParaRPr lang="en-US" sz="2800" b="1">
              <a:ea typeface="Calibri"/>
              <a:cs typeface="Calibri"/>
            </a:endParaRPr>
          </a:p>
          <a:p>
            <a:r>
              <a:rPr lang="en-US" sz="2800" b="1">
                <a:cs typeface="Calibri"/>
              </a:rPr>
              <a:t>9306548556</a:t>
            </a:r>
            <a:endParaRPr lang="en-US" sz="2800" b="1">
              <a:ea typeface="Calibri"/>
              <a:cs typeface="Calibri"/>
            </a:endParaRPr>
          </a:p>
        </p:txBody>
      </p:sp>
      <p:sp>
        <p:nvSpPr>
          <p:cNvPr id="11" name="TextBox 10">
            <a:extLst>
              <a:ext uri="{FF2B5EF4-FFF2-40B4-BE49-F238E27FC236}">
                <a16:creationId xmlns:a16="http://schemas.microsoft.com/office/drawing/2014/main" id="{425DB712-07D1-A8BF-EDF0-BEE0C2A68255}"/>
              </a:ext>
            </a:extLst>
          </p:cNvPr>
          <p:cNvSpPr txBox="1"/>
          <p:nvPr/>
        </p:nvSpPr>
        <p:spPr>
          <a:xfrm>
            <a:off x="587156" y="2373330"/>
            <a:ext cx="3290552" cy="16619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cs typeface="Calibri"/>
              </a:rPr>
              <a:t>Shreyas Kumar</a:t>
            </a:r>
          </a:p>
          <a:p>
            <a:r>
              <a:rPr lang="en-US" sz="2800" b="1" dirty="0">
                <a:cs typeface="Calibri"/>
                <a:hlinkClick r:id="rId3"/>
              </a:rPr>
              <a:t>k.Shreyas@iitg.ac.in</a:t>
            </a:r>
            <a:endParaRPr lang="en-US" sz="2800" b="1" dirty="0">
              <a:cs typeface="Calibri"/>
            </a:endParaRPr>
          </a:p>
          <a:p>
            <a:r>
              <a:rPr lang="en-US" sz="2800" b="1" dirty="0">
                <a:cs typeface="Calibri"/>
              </a:rPr>
              <a:t>7389537458</a:t>
            </a:r>
          </a:p>
          <a:p>
            <a:endParaRPr lang="en-US" b="1" dirty="0">
              <a:cs typeface="Calibri"/>
            </a:endParaRPr>
          </a:p>
        </p:txBody>
      </p:sp>
      <p:sp>
        <p:nvSpPr>
          <p:cNvPr id="3" name="TextBox 2">
            <a:extLst>
              <a:ext uri="{FF2B5EF4-FFF2-40B4-BE49-F238E27FC236}">
                <a16:creationId xmlns:a16="http://schemas.microsoft.com/office/drawing/2014/main" id="{D0B66980-884D-6DC6-603B-D29E9E0068CA}"/>
              </a:ext>
            </a:extLst>
          </p:cNvPr>
          <p:cNvSpPr txBox="1"/>
          <p:nvPr/>
        </p:nvSpPr>
        <p:spPr>
          <a:xfrm>
            <a:off x="655834" y="4327557"/>
            <a:ext cx="321600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cs typeface="Calibri"/>
              </a:rPr>
              <a:t>Tanishq  Singh</a:t>
            </a:r>
          </a:p>
          <a:p>
            <a:r>
              <a:rPr lang="en-US" sz="2800" b="1" dirty="0">
                <a:cs typeface="Calibri"/>
                <a:hlinkClick r:id="rId4"/>
              </a:rPr>
              <a:t>tanishq@iitg.ac.in</a:t>
            </a:r>
            <a:endParaRPr lang="en-US" sz="2800" b="1" dirty="0">
              <a:cs typeface="Calibri"/>
            </a:endParaRPr>
          </a:p>
          <a:p>
            <a:r>
              <a:rPr lang="en-US" sz="2800" b="1" dirty="0">
                <a:cs typeface="Calibri"/>
              </a:rPr>
              <a:t>8287643047</a:t>
            </a:r>
          </a:p>
        </p:txBody>
      </p:sp>
      <p:sp>
        <p:nvSpPr>
          <p:cNvPr id="15" name="TextBox 14">
            <a:extLst>
              <a:ext uri="{FF2B5EF4-FFF2-40B4-BE49-F238E27FC236}">
                <a16:creationId xmlns:a16="http://schemas.microsoft.com/office/drawing/2014/main" id="{FBCD3C3F-2564-7AB6-B024-FB0CDA137A98}"/>
              </a:ext>
            </a:extLst>
          </p:cNvPr>
          <p:cNvSpPr txBox="1"/>
          <p:nvPr/>
        </p:nvSpPr>
        <p:spPr>
          <a:xfrm>
            <a:off x="4642175" y="484699"/>
            <a:ext cx="3540901"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cs typeface="Calibri"/>
              </a:rPr>
              <a:t>Shruti </a:t>
            </a:r>
            <a:r>
              <a:rPr lang="en-US" sz="2800" b="1" dirty="0" err="1">
                <a:cs typeface="Calibri"/>
              </a:rPr>
              <a:t>Kayal</a:t>
            </a:r>
            <a:endParaRPr lang="en-US" sz="2800" b="1" dirty="0">
              <a:cs typeface="Calibri"/>
            </a:endParaRPr>
          </a:p>
          <a:p>
            <a:r>
              <a:rPr lang="en-US" sz="2800" b="1" dirty="0">
                <a:cs typeface="Calibri"/>
                <a:hlinkClick r:id="rId5"/>
              </a:rPr>
              <a:t>k.shruti@iitg.ac.in</a:t>
            </a:r>
            <a:endParaRPr lang="en-US" sz="2800" b="1" dirty="0">
              <a:cs typeface="Calibri"/>
            </a:endParaRPr>
          </a:p>
          <a:p>
            <a:r>
              <a:rPr lang="en-US" sz="2800" b="1" dirty="0">
                <a:cs typeface="Calibri"/>
              </a:rPr>
              <a:t>9547007725</a:t>
            </a:r>
          </a:p>
        </p:txBody>
      </p:sp>
      <p:sp>
        <p:nvSpPr>
          <p:cNvPr id="19" name="TextBox 18">
            <a:extLst>
              <a:ext uri="{FF2B5EF4-FFF2-40B4-BE49-F238E27FC236}">
                <a16:creationId xmlns:a16="http://schemas.microsoft.com/office/drawing/2014/main" id="{E0FAAEB4-2E5F-00A3-8D14-B1FAE5F73A30}"/>
              </a:ext>
            </a:extLst>
          </p:cNvPr>
          <p:cNvSpPr txBox="1"/>
          <p:nvPr/>
        </p:nvSpPr>
        <p:spPr>
          <a:xfrm>
            <a:off x="4491329" y="2377876"/>
            <a:ext cx="297968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cs typeface="Calibri"/>
              </a:rPr>
              <a:t>Shreya Sen</a:t>
            </a:r>
          </a:p>
          <a:p>
            <a:r>
              <a:rPr lang="en-US" sz="2800" b="1" dirty="0">
                <a:cs typeface="Calibri"/>
                <a:hlinkClick r:id="rId6"/>
              </a:rPr>
              <a:t>s.sen@iitg.ac.in</a:t>
            </a:r>
            <a:endParaRPr lang="en-US" sz="2800" b="1" dirty="0">
              <a:cs typeface="Calibri"/>
            </a:endParaRPr>
          </a:p>
          <a:p>
            <a:r>
              <a:rPr lang="en-US" sz="2800" b="1" dirty="0">
                <a:cs typeface="Calibri"/>
              </a:rPr>
              <a:t>8420124778</a:t>
            </a:r>
          </a:p>
        </p:txBody>
      </p:sp>
      <p:sp>
        <p:nvSpPr>
          <p:cNvPr id="24" name="TextBox 23">
            <a:extLst>
              <a:ext uri="{FF2B5EF4-FFF2-40B4-BE49-F238E27FC236}">
                <a16:creationId xmlns:a16="http://schemas.microsoft.com/office/drawing/2014/main" id="{F0694158-2997-2529-AC1C-A174B6F0861A}"/>
              </a:ext>
            </a:extLst>
          </p:cNvPr>
          <p:cNvSpPr txBox="1"/>
          <p:nvPr/>
        </p:nvSpPr>
        <p:spPr>
          <a:xfrm>
            <a:off x="9577551" y="2456793"/>
            <a:ext cx="27432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a:solidFill>
                  <a:schemeClr val="bg1"/>
                </a:solidFill>
                <a:ea typeface="Calibri"/>
                <a:cs typeface="Calibri"/>
              </a:rPr>
              <a:t>MEET THE TEAM</a:t>
            </a:r>
            <a:endParaRPr lang="en-US" sz="6000" b="1">
              <a:solidFill>
                <a:schemeClr val="bg1"/>
              </a:solidFill>
            </a:endParaRPr>
          </a:p>
        </p:txBody>
      </p:sp>
    </p:spTree>
    <p:extLst>
      <p:ext uri="{BB962C8B-B14F-4D97-AF65-F5344CB8AC3E}">
        <p14:creationId xmlns:p14="http://schemas.microsoft.com/office/powerpoint/2010/main" val="4182927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8" descr="Calendar&#10;&#10;Description automatically generated">
            <a:extLst>
              <a:ext uri="{FF2B5EF4-FFF2-40B4-BE49-F238E27FC236}">
                <a16:creationId xmlns:a16="http://schemas.microsoft.com/office/drawing/2014/main" id="{7DD5D092-2618-55FF-3C4C-E388481337BD}"/>
              </a:ext>
            </a:extLst>
          </p:cNvPr>
          <p:cNvPicPr>
            <a:picLocks noChangeAspect="1"/>
          </p:cNvPicPr>
          <p:nvPr/>
        </p:nvPicPr>
        <p:blipFill rotWithShape="1">
          <a:blip r:embed="rId2"/>
          <a:srcRect t="9091" r="24725"/>
          <a:stretch/>
        </p:blipFill>
        <p:spPr>
          <a:xfrm>
            <a:off x="4591238" y="10"/>
            <a:ext cx="7657912" cy="6857990"/>
          </a:xfrm>
          <a:prstGeom prst="rect">
            <a:avLst/>
          </a:prstGeom>
        </p:spPr>
      </p:pic>
      <p:sp>
        <p:nvSpPr>
          <p:cNvPr id="80" name="Rectangle 7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7E364A98-7208-5DAD-F83A-C414E5347757}"/>
              </a:ext>
            </a:extLst>
          </p:cNvPr>
          <p:cNvSpPr txBox="1"/>
          <p:nvPr/>
        </p:nvSpPr>
        <p:spPr>
          <a:xfrm>
            <a:off x="336807" y="1023012"/>
            <a:ext cx="6499281" cy="112471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b="1" dirty="0">
                <a:latin typeface="+mj-lt"/>
                <a:ea typeface="+mj-ea"/>
                <a:cs typeface="+mj-cs"/>
              </a:rPr>
              <a:t>TABLE OF</a:t>
            </a:r>
            <a:r>
              <a:rPr lang="en-US" sz="2800" b="1" dirty="0">
                <a:latin typeface="+mj-lt"/>
                <a:ea typeface="+mj-ea"/>
                <a:cs typeface="+mj-cs"/>
              </a:rPr>
              <a:t> </a:t>
            </a:r>
            <a:r>
              <a:rPr lang="en-US" sz="4800" b="1" dirty="0">
                <a:latin typeface="+mj-lt"/>
                <a:ea typeface="+mj-ea"/>
                <a:cs typeface="+mj-cs"/>
              </a:rPr>
              <a:t>CONTENTS</a:t>
            </a:r>
          </a:p>
        </p:txBody>
      </p:sp>
      <p:sp>
        <p:nvSpPr>
          <p:cNvPr id="77" name="Rectangle 7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9" name="Rectangle 7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24E54186-492B-4FCC-B9EC-0162D6515D49}"/>
              </a:ext>
            </a:extLst>
          </p:cNvPr>
          <p:cNvSpPr txBox="1"/>
          <p:nvPr/>
        </p:nvSpPr>
        <p:spPr>
          <a:xfrm>
            <a:off x="259334" y="2612845"/>
            <a:ext cx="4765837" cy="424515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28600">
              <a:lnSpc>
                <a:spcPct val="90000"/>
              </a:lnSpc>
              <a:spcAft>
                <a:spcPts val="600"/>
              </a:spcAft>
              <a:buFont typeface="Arial" panose="020B0604020202020204" pitchFamily="34" charset="0"/>
              <a:buChar char="•"/>
            </a:pPr>
            <a:r>
              <a:rPr lang="en-US" sz="2800" dirty="0"/>
              <a:t>Reasons to choose RITES</a:t>
            </a:r>
            <a:endParaRPr lang="en-US" sz="2800" dirty="0">
              <a:cs typeface="Calibri"/>
            </a:endParaRPr>
          </a:p>
          <a:p>
            <a:pPr marL="285750" indent="-228600">
              <a:lnSpc>
                <a:spcPct val="90000"/>
              </a:lnSpc>
              <a:spcAft>
                <a:spcPts val="600"/>
              </a:spcAft>
              <a:buFont typeface="Arial" panose="020B0604020202020204" pitchFamily="34" charset="0"/>
              <a:buChar char="•"/>
            </a:pPr>
            <a:r>
              <a:rPr lang="en-US" sz="2800" dirty="0"/>
              <a:t>Company Overview</a:t>
            </a:r>
            <a:endParaRPr lang="en-US" sz="2800" dirty="0">
              <a:cs typeface="Calibri"/>
            </a:endParaRPr>
          </a:p>
          <a:p>
            <a:pPr marL="285750" indent="-228600">
              <a:lnSpc>
                <a:spcPct val="90000"/>
              </a:lnSpc>
              <a:spcAft>
                <a:spcPts val="600"/>
              </a:spcAft>
              <a:buFont typeface="Arial" panose="020B0604020202020204" pitchFamily="34" charset="0"/>
              <a:buChar char="•"/>
            </a:pPr>
            <a:r>
              <a:rPr lang="en-US" sz="2800" dirty="0"/>
              <a:t>Competitors Analysis</a:t>
            </a:r>
            <a:endParaRPr lang="en-US" sz="2800" dirty="0">
              <a:cs typeface="Calibri"/>
            </a:endParaRPr>
          </a:p>
          <a:p>
            <a:pPr marL="285750" indent="-228600">
              <a:lnSpc>
                <a:spcPct val="90000"/>
              </a:lnSpc>
              <a:spcAft>
                <a:spcPts val="600"/>
              </a:spcAft>
              <a:buFont typeface="Arial" panose="020B0604020202020204" pitchFamily="34" charset="0"/>
              <a:buChar char="•"/>
            </a:pPr>
            <a:r>
              <a:rPr lang="en-US" sz="2800" dirty="0"/>
              <a:t>Financial Analysis</a:t>
            </a:r>
            <a:endParaRPr lang="en-US" sz="2800" dirty="0">
              <a:cs typeface="Calibri"/>
            </a:endParaRPr>
          </a:p>
          <a:p>
            <a:pPr marL="285750" indent="-228600">
              <a:lnSpc>
                <a:spcPct val="90000"/>
              </a:lnSpc>
              <a:spcAft>
                <a:spcPts val="600"/>
              </a:spcAft>
              <a:buFont typeface="Arial" panose="020B0604020202020204" pitchFamily="34" charset="0"/>
              <a:buChar char="•"/>
            </a:pPr>
            <a:r>
              <a:rPr lang="en-US" sz="2800" dirty="0"/>
              <a:t>Investment Risks and Threats</a:t>
            </a:r>
            <a:endParaRPr lang="en-US" sz="2800" dirty="0">
              <a:cs typeface="Calibri"/>
            </a:endParaRPr>
          </a:p>
          <a:p>
            <a:pPr marL="285750" indent="-228600">
              <a:lnSpc>
                <a:spcPct val="90000"/>
              </a:lnSpc>
              <a:spcAft>
                <a:spcPts val="600"/>
              </a:spcAft>
              <a:buFont typeface="Arial" panose="020B0604020202020204" pitchFamily="34" charset="0"/>
              <a:buChar char="•"/>
            </a:pPr>
            <a:r>
              <a:rPr lang="en-US" sz="2800" dirty="0"/>
              <a:t>Conclusion</a:t>
            </a:r>
            <a:endParaRPr lang="en-US" sz="2800" dirty="0">
              <a:cs typeface="Calibri"/>
            </a:endParaRPr>
          </a:p>
          <a:p>
            <a:pPr marL="285750" indent="-228600">
              <a:lnSpc>
                <a:spcPct val="90000"/>
              </a:lnSpc>
              <a:spcAft>
                <a:spcPts val="600"/>
              </a:spcAft>
              <a:buFont typeface="Arial" panose="020B0604020202020204" pitchFamily="34" charset="0"/>
              <a:buChar char="•"/>
            </a:pPr>
            <a:r>
              <a:rPr lang="en-US" sz="2800" dirty="0"/>
              <a:t>Appendix</a:t>
            </a:r>
            <a:endParaRPr lang="en-US" sz="2800" dirty="0">
              <a:cs typeface="Calibri"/>
            </a:endParaRPr>
          </a:p>
        </p:txBody>
      </p:sp>
    </p:spTree>
    <p:extLst>
      <p:ext uri="{BB962C8B-B14F-4D97-AF65-F5344CB8AC3E}">
        <p14:creationId xmlns:p14="http://schemas.microsoft.com/office/powerpoint/2010/main" val="402059565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B5612-C8A1-8CA6-8BF1-7FE049C5612D}"/>
              </a:ext>
            </a:extLst>
          </p:cNvPr>
          <p:cNvSpPr>
            <a:spLocks noGrp="1"/>
          </p:cNvSpPr>
          <p:nvPr>
            <p:ph type="ctrTitle"/>
          </p:nvPr>
        </p:nvSpPr>
        <p:spPr>
          <a:xfrm>
            <a:off x="-1130326" y="-1540715"/>
            <a:ext cx="9144000" cy="2387600"/>
          </a:xfrm>
        </p:spPr>
        <p:txBody>
          <a:bodyPr>
            <a:normAutofit/>
          </a:bodyPr>
          <a:lstStyle/>
          <a:p>
            <a:r>
              <a:rPr lang="en-IN" sz="4800" b="1" dirty="0"/>
              <a:t>Reasons to choose RITES</a:t>
            </a:r>
          </a:p>
        </p:txBody>
      </p:sp>
      <p:sp>
        <p:nvSpPr>
          <p:cNvPr id="3" name="Subtitle 2">
            <a:extLst>
              <a:ext uri="{FF2B5EF4-FFF2-40B4-BE49-F238E27FC236}">
                <a16:creationId xmlns:a16="http://schemas.microsoft.com/office/drawing/2014/main" id="{5C5E22DE-B011-7F0E-4616-AE26F841457F}"/>
              </a:ext>
            </a:extLst>
          </p:cNvPr>
          <p:cNvSpPr>
            <a:spLocks noGrp="1"/>
          </p:cNvSpPr>
          <p:nvPr>
            <p:ph type="subTitle" idx="1"/>
          </p:nvPr>
        </p:nvSpPr>
        <p:spPr>
          <a:xfrm flipV="1">
            <a:off x="-333375" y="5743574"/>
            <a:ext cx="47625" cy="66675"/>
          </a:xfrm>
        </p:spPr>
        <p:txBody>
          <a:bodyPr>
            <a:normAutofit fontScale="25000" lnSpcReduction="20000"/>
          </a:bodyPr>
          <a:lstStyle/>
          <a:p>
            <a:endParaRPr lang="en-IN" dirty="0"/>
          </a:p>
        </p:txBody>
      </p:sp>
      <p:sp>
        <p:nvSpPr>
          <p:cNvPr id="16" name="TextBox 15">
            <a:extLst>
              <a:ext uri="{FF2B5EF4-FFF2-40B4-BE49-F238E27FC236}">
                <a16:creationId xmlns:a16="http://schemas.microsoft.com/office/drawing/2014/main" id="{5BF35371-52EF-0C3C-6BF1-B7B0B78D7B58}"/>
              </a:ext>
            </a:extLst>
          </p:cNvPr>
          <p:cNvSpPr txBox="1"/>
          <p:nvPr/>
        </p:nvSpPr>
        <p:spPr>
          <a:xfrm>
            <a:off x="319946" y="836229"/>
            <a:ext cx="11437843" cy="5909310"/>
          </a:xfrm>
          <a:prstGeom prst="rect">
            <a:avLst/>
          </a:prstGeom>
          <a:noFill/>
          <a:effectLst>
            <a:glow rad="127000">
              <a:schemeClr val="accent1">
                <a:alpha val="0"/>
              </a:schemeClr>
            </a:glow>
          </a:effectLst>
        </p:spPr>
        <p:txBody>
          <a:bodyPr wrap="square" lIns="91440" tIns="45720" rIns="91440" bIns="45720" rtlCol="0" anchor="t">
            <a:spAutoFit/>
          </a:bodyPr>
          <a:lstStyle/>
          <a:p>
            <a:pPr marL="285750" indent="-285750">
              <a:buFont typeface="Wingdings" panose="05000000000000000000" pitchFamily="2" charset="2"/>
              <a:buChar char="q"/>
            </a:pPr>
            <a:r>
              <a:rPr lang="en-IN" b="1" u="sng" dirty="0"/>
              <a:t>Exposure to commodity prices</a:t>
            </a:r>
            <a:r>
              <a:rPr lang="en-IN" dirty="0"/>
              <a:t>   </a:t>
            </a:r>
          </a:p>
          <a:p>
            <a:r>
              <a:rPr lang="en-IN" dirty="0"/>
              <a:t>    The need for natural resources is increasing day by day, therefore increasing its market value .So if the commodity price rises it can positively impact the agency as well as their shareholders. </a:t>
            </a:r>
            <a:endParaRPr lang="en-IN" dirty="0">
              <a:ea typeface="Calibri"/>
              <a:cs typeface="Calibri"/>
            </a:endParaRPr>
          </a:p>
          <a:p>
            <a:endParaRPr lang="en-IN" dirty="0"/>
          </a:p>
          <a:p>
            <a:pPr marL="285750" indent="-285750">
              <a:buFont typeface="Wingdings" panose="05000000000000000000" pitchFamily="2" charset="2"/>
              <a:buChar char="q"/>
            </a:pPr>
            <a:r>
              <a:rPr lang="en-IN" b="1" u="sng" dirty="0"/>
              <a:t>Potential for high returns</a:t>
            </a:r>
            <a:r>
              <a:rPr lang="en-IN" dirty="0"/>
              <a:t>     </a:t>
            </a:r>
          </a:p>
          <a:p>
            <a:r>
              <a:rPr lang="en-IN" dirty="0"/>
              <a:t>    As  huge </a:t>
            </a:r>
            <a:r>
              <a:rPr lang="en-US" dirty="0"/>
              <a:t>reserves of silicon is discovered in the exclusive economic zone of the Indian Ocean, which leads to  substantial capital growth.</a:t>
            </a:r>
            <a:endParaRPr lang="en-US" b="1" u="sng" dirty="0"/>
          </a:p>
          <a:p>
            <a:pPr marL="285750" indent="-285750">
              <a:buFont typeface="Wingdings" panose="05000000000000000000" pitchFamily="2" charset="2"/>
              <a:buChar char="q"/>
            </a:pPr>
            <a:endParaRPr lang="en-US" b="1" u="sng" dirty="0"/>
          </a:p>
          <a:p>
            <a:pPr marL="285750" indent="-285750">
              <a:buFont typeface="Wingdings" panose="05000000000000000000" pitchFamily="2" charset="2"/>
              <a:buChar char="q"/>
            </a:pPr>
            <a:r>
              <a:rPr lang="en-US" b="1" u="sng" dirty="0"/>
              <a:t>Independence</a:t>
            </a:r>
            <a:r>
              <a:rPr lang="en-US" dirty="0"/>
              <a:t>     </a:t>
            </a:r>
          </a:p>
          <a:p>
            <a:r>
              <a:rPr lang="en-US" dirty="0"/>
              <a:t>     By investing in Silicon mining, companies to have more control over their supply chain and reduce dependence on          external  suppliers.</a:t>
            </a:r>
          </a:p>
          <a:p>
            <a:endParaRPr lang="en-US" dirty="0"/>
          </a:p>
          <a:p>
            <a:pPr marL="285750" indent="-285750">
              <a:buFont typeface="Wingdings" panose="05000000000000000000" pitchFamily="2" charset="2"/>
              <a:buChar char="q"/>
            </a:pPr>
            <a:r>
              <a:rPr lang="en-US" b="1" u="sng" dirty="0"/>
              <a:t>Geopolitical Considerations</a:t>
            </a:r>
            <a:endParaRPr lang="en-US" dirty="0"/>
          </a:p>
          <a:p>
            <a:r>
              <a:rPr lang="en-US" b="0" i="0" dirty="0">
                <a:solidFill>
                  <a:srgbClr val="374151"/>
                </a:solidFill>
                <a:effectLst/>
                <a:latin typeface="Söhne"/>
              </a:rPr>
              <a:t>    </a:t>
            </a:r>
            <a:r>
              <a:rPr lang="en-US" b="0" i="0" dirty="0">
                <a:effectLst/>
              </a:rPr>
              <a:t>The location of mining operations can impact investment decisions. Investing in mining companies with operations in politically stable regions with favorable mining regulations and infrastructure can provide a sense of security and minimize certain risks associated with geopolitical uncertainties.</a:t>
            </a:r>
          </a:p>
          <a:p>
            <a:endParaRPr lang="en-US" dirty="0"/>
          </a:p>
          <a:p>
            <a:pPr marL="285750" indent="-285750">
              <a:buFont typeface="Wingdings" panose="05000000000000000000" pitchFamily="2" charset="2"/>
              <a:buChar char="q"/>
            </a:pPr>
            <a:r>
              <a:rPr lang="en-US" b="1" u="sng" dirty="0"/>
              <a:t>Hedge against inflation</a:t>
            </a:r>
          </a:p>
          <a:p>
            <a:r>
              <a:rPr lang="en-US" b="0" i="0" dirty="0">
                <a:effectLst/>
              </a:rPr>
              <a:t>Commodities, including metals and minerals, have historically acted as a hedge against inflation. When inflation rises, the prices of commodities tend to increase as well, which can benefit mining companies and their shareholders.</a:t>
            </a:r>
            <a:endParaRPr lang="en-US" i="0" dirty="0">
              <a:effectLst/>
            </a:endParaRPr>
          </a:p>
          <a:p>
            <a:endParaRPr lang="en-US" b="1" u="sng" dirty="0"/>
          </a:p>
        </p:txBody>
      </p:sp>
    </p:spTree>
    <p:extLst>
      <p:ext uri="{BB962C8B-B14F-4D97-AF65-F5344CB8AC3E}">
        <p14:creationId xmlns:p14="http://schemas.microsoft.com/office/powerpoint/2010/main" val="2231346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E0C328C-9749-0ED9-D768-E79C03169677}"/>
              </a:ext>
            </a:extLst>
          </p:cNvPr>
          <p:cNvSpPr>
            <a:spLocks noGrp="1"/>
          </p:cNvSpPr>
          <p:nvPr>
            <p:ph idx="1"/>
          </p:nvPr>
        </p:nvSpPr>
        <p:spPr>
          <a:xfrm>
            <a:off x="630936" y="2660904"/>
            <a:ext cx="4818888" cy="3547872"/>
          </a:xfrm>
        </p:spPr>
        <p:txBody>
          <a:bodyPr vert="horz" lIns="91440" tIns="45720" rIns="91440" bIns="45720" rtlCol="0" anchor="t">
            <a:normAutofit/>
          </a:bodyPr>
          <a:lstStyle/>
          <a:p>
            <a:r>
              <a:rPr lang="en-GB" sz="1700" dirty="0">
                <a:cs typeface="Calibri"/>
              </a:rPr>
              <a:t>Growing demand for aluminium silicon (Al-Si) alloys from industries such as automotive, construction, aerospace, and marine is the major driver of silicon metal market</a:t>
            </a:r>
          </a:p>
          <a:p>
            <a:r>
              <a:rPr lang="en-GB" sz="1700" dirty="0">
                <a:cs typeface="Calibri"/>
              </a:rPr>
              <a:t>Aluminium dominated the silicon metal market and accounted for a share of 44% in 2019, owing to its extensive utilization of silicon metal as an alloying agent in aluminium production.</a:t>
            </a:r>
          </a:p>
          <a:p>
            <a:r>
              <a:rPr lang="en-GB" sz="1700" dirty="0">
                <a:ea typeface="+mn-lt"/>
                <a:cs typeface="+mn-lt"/>
              </a:rPr>
              <a:t>Factors such as growing demand for aluminium alloys, silicon wafers, solar panels, and silicone products from various end-use industries such as automotive and electronics are major factors boosting the silicon metal market growth</a:t>
            </a:r>
            <a:endParaRPr lang="en-GB" sz="1700" dirty="0">
              <a:cs typeface="Calibri"/>
            </a:endParaRPr>
          </a:p>
          <a:p>
            <a:endParaRPr lang="en-GB" sz="1700" dirty="0">
              <a:cs typeface="Calibri"/>
            </a:endParaRPr>
          </a:p>
          <a:p>
            <a:endParaRPr lang="en-GB" sz="1700" dirty="0">
              <a:cs typeface="Calibri"/>
            </a:endParaRPr>
          </a:p>
          <a:p>
            <a:endParaRPr lang="en-GB" sz="1700" dirty="0">
              <a:cs typeface="Calibri"/>
            </a:endParaRPr>
          </a:p>
        </p:txBody>
      </p:sp>
      <p:pic>
        <p:nvPicPr>
          <p:cNvPr id="4" name="Picture 4" descr="Chart, pie chart&#10;&#10;Description automatically generated">
            <a:extLst>
              <a:ext uri="{FF2B5EF4-FFF2-40B4-BE49-F238E27FC236}">
                <a16:creationId xmlns:a16="http://schemas.microsoft.com/office/drawing/2014/main" id="{BC4014D1-1854-4701-56F1-F529B2AE33F3}"/>
              </a:ext>
            </a:extLst>
          </p:cNvPr>
          <p:cNvPicPr>
            <a:picLocks noChangeAspect="1"/>
          </p:cNvPicPr>
          <p:nvPr/>
        </p:nvPicPr>
        <p:blipFill>
          <a:blip r:embed="rId2"/>
          <a:stretch>
            <a:fillRect/>
          </a:stretch>
        </p:blipFill>
        <p:spPr>
          <a:xfrm>
            <a:off x="6099048" y="1135535"/>
            <a:ext cx="5458968" cy="4586929"/>
          </a:xfrm>
          <a:prstGeom prst="rect">
            <a:avLst/>
          </a:prstGeom>
        </p:spPr>
      </p:pic>
      <p:sp>
        <p:nvSpPr>
          <p:cNvPr id="7" name="TextBox 6">
            <a:extLst>
              <a:ext uri="{FF2B5EF4-FFF2-40B4-BE49-F238E27FC236}">
                <a16:creationId xmlns:a16="http://schemas.microsoft.com/office/drawing/2014/main" id="{B11BBFC7-FF1F-3152-68F0-F5884F5589C6}"/>
              </a:ext>
            </a:extLst>
          </p:cNvPr>
          <p:cNvSpPr txBox="1"/>
          <p:nvPr/>
        </p:nvSpPr>
        <p:spPr>
          <a:xfrm>
            <a:off x="884410" y="434299"/>
            <a:ext cx="5678600" cy="1569660"/>
          </a:xfrm>
          <a:prstGeom prst="rect">
            <a:avLst/>
          </a:prstGeom>
          <a:noFill/>
        </p:spPr>
        <p:txBody>
          <a:bodyPr wrap="square" lIns="91440" tIns="45720" rIns="91440" bIns="45720" anchor="t">
            <a:spAutoFit/>
          </a:bodyPr>
          <a:lstStyle/>
          <a:p>
            <a:r>
              <a:rPr lang="en-IN" sz="4800" b="1" dirty="0"/>
              <a:t>Reasons to choose </a:t>
            </a:r>
            <a:endParaRPr lang="en-IN" sz="4800" dirty="0"/>
          </a:p>
          <a:p>
            <a:r>
              <a:rPr lang="en-IN" sz="4800" b="1" dirty="0"/>
              <a:t>RITES</a:t>
            </a:r>
            <a:endParaRPr lang="en-IN" sz="4800" dirty="0">
              <a:ea typeface="Calibri"/>
              <a:cs typeface="Calibri"/>
            </a:endParaRPr>
          </a:p>
        </p:txBody>
      </p:sp>
    </p:spTree>
    <p:extLst>
      <p:ext uri="{BB962C8B-B14F-4D97-AF65-F5344CB8AC3E}">
        <p14:creationId xmlns:p14="http://schemas.microsoft.com/office/powerpoint/2010/main" val="3736673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858CE65-44F0-93F5-CFFA-6FAADB91E8BD}"/>
              </a:ext>
            </a:extLst>
          </p:cNvPr>
          <p:cNvSpPr/>
          <p:nvPr/>
        </p:nvSpPr>
        <p:spPr>
          <a:xfrm>
            <a:off x="-3855" y="250388"/>
            <a:ext cx="3409184" cy="3723964"/>
          </a:xfrm>
          <a:prstGeom prst="rect">
            <a:avLst/>
          </a:prstGeom>
        </p:spPr>
        <p:txBody>
          <a:bodyPr vert="horz" lIns="91440" tIns="45720" rIns="91440" bIns="45720" rtlCol="0" anchor="b">
            <a:normAutofit/>
          </a:bodyPr>
          <a:lstStyle/>
          <a:p>
            <a:pPr algn="r">
              <a:lnSpc>
                <a:spcPct val="90000"/>
              </a:lnSpc>
              <a:spcBef>
                <a:spcPct val="0"/>
              </a:spcBef>
              <a:spcAft>
                <a:spcPts val="600"/>
              </a:spcAft>
            </a:pPr>
            <a:r>
              <a:rPr lang="en-US" sz="4800" b="0" kern="1200" cap="none" spc="0" dirty="0">
                <a:ln w="0"/>
                <a:solidFill>
                  <a:srgbClr val="FFFFFF"/>
                </a:solidFill>
                <a:effectLst>
                  <a:outerShdw blurRad="38100" dist="25400" dir="5400000" algn="ctr" rotWithShape="0">
                    <a:srgbClr val="6E747A">
                      <a:alpha val="43000"/>
                    </a:srgbClr>
                  </a:outerShdw>
                </a:effectLst>
                <a:latin typeface="Calibri"/>
                <a:ea typeface="+mj-ea"/>
                <a:cs typeface="Calibri"/>
              </a:rPr>
              <a:t>COMPANY OVERVIEW</a:t>
            </a:r>
          </a:p>
        </p:txBody>
      </p:sp>
      <p:sp>
        <p:nvSpPr>
          <p:cNvPr id="3" name="Subtitle 2">
            <a:extLst>
              <a:ext uri="{FF2B5EF4-FFF2-40B4-BE49-F238E27FC236}">
                <a16:creationId xmlns:a16="http://schemas.microsoft.com/office/drawing/2014/main" id="{8EE8C32F-6936-C7D1-DABA-DC61E97E6029}"/>
              </a:ext>
            </a:extLst>
          </p:cNvPr>
          <p:cNvSpPr>
            <a:spLocks noGrp="1"/>
          </p:cNvSpPr>
          <p:nvPr>
            <p:ph type="subTitle" idx="1"/>
          </p:nvPr>
        </p:nvSpPr>
        <p:spPr>
          <a:xfrm flipH="1">
            <a:off x="4159876" y="88717"/>
            <a:ext cx="6824199" cy="726564"/>
          </a:xfrm>
        </p:spPr>
        <p:txBody>
          <a:bodyPr vert="horz" lIns="91440" tIns="45720" rIns="91440" bIns="45720" rtlCol="0" anchor="t">
            <a:noAutofit/>
          </a:bodyPr>
          <a:lstStyle/>
          <a:p>
            <a:pPr marL="88900" indent="-88900" algn="l" defTabSz="285933">
              <a:lnSpc>
                <a:spcPct val="107000"/>
              </a:lnSpc>
              <a:spcBef>
                <a:spcPts val="313"/>
              </a:spcBef>
              <a:spcAft>
                <a:spcPts val="250"/>
              </a:spcAft>
              <a:buFont typeface="Wingdings" panose="05000000000000000000" pitchFamily="2" charset="2"/>
              <a:buChar char="Ø"/>
            </a:pPr>
            <a:r>
              <a:rPr lang="en-US" sz="1800" kern="1200" dirty="0">
                <a:latin typeface="Calibri"/>
                <a:ea typeface="+mn-ea"/>
                <a:cs typeface="Times New Roman"/>
              </a:rPr>
              <a:t>RITES Limited, is a Company under the Ministry of Railways, and was  incorporated on April 26, 1974. It  provides a comprehensive range of services from concept to commissioning in every aspect of transport infrastructure and related technologies.</a:t>
            </a:r>
            <a:endParaRPr lang="en-IN" sz="1800" kern="1200" dirty="0">
              <a:latin typeface="Calibri"/>
              <a:cs typeface="Times New Roman"/>
            </a:endParaRPr>
          </a:p>
          <a:p>
            <a:pPr defTabSz="285933">
              <a:lnSpc>
                <a:spcPct val="107000"/>
              </a:lnSpc>
              <a:spcBef>
                <a:spcPts val="313"/>
              </a:spcBef>
              <a:spcAft>
                <a:spcPts val="250"/>
              </a:spcAft>
            </a:pPr>
            <a:endParaRPr lang="en-IN" sz="563" kern="1200" dirty="0">
              <a:solidFill>
                <a:schemeClr val="tx1"/>
              </a:solidFill>
              <a:latin typeface="Calibri" panose="020F0502020204030204" pitchFamily="34" charset="0"/>
              <a:ea typeface="+mn-ea"/>
              <a:cs typeface="Times New Roman" panose="02020603050405020304" pitchFamily="18" charset="0"/>
            </a:endParaRPr>
          </a:p>
          <a:p>
            <a:endParaRPr lang="en-IN" dirty="0"/>
          </a:p>
        </p:txBody>
      </p:sp>
      <p:sp>
        <p:nvSpPr>
          <p:cNvPr id="5" name="TextBox 4">
            <a:extLst>
              <a:ext uri="{FF2B5EF4-FFF2-40B4-BE49-F238E27FC236}">
                <a16:creationId xmlns:a16="http://schemas.microsoft.com/office/drawing/2014/main" id="{E506E891-1A95-BA4B-5250-97833E0EA620}"/>
              </a:ext>
            </a:extLst>
          </p:cNvPr>
          <p:cNvSpPr txBox="1"/>
          <p:nvPr/>
        </p:nvSpPr>
        <p:spPr>
          <a:xfrm>
            <a:off x="4159860" y="1587213"/>
            <a:ext cx="7286946" cy="2316019"/>
          </a:xfrm>
          <a:prstGeom prst="rect">
            <a:avLst/>
          </a:prstGeom>
          <a:noFill/>
        </p:spPr>
        <p:txBody>
          <a:bodyPr wrap="square" lIns="91440" tIns="45720" rIns="91440" bIns="45720" rtlCol="0" anchor="t">
            <a:spAutoFit/>
          </a:bodyPr>
          <a:lstStyle/>
          <a:p>
            <a:pPr marL="88900" indent="-88900" defTabSz="285933">
              <a:spcAft>
                <a:spcPts val="318"/>
              </a:spcAft>
              <a:buFont typeface="Wingdings" panose="05000000000000000000" pitchFamily="2" charset="2"/>
              <a:buChar char="Ø"/>
            </a:pPr>
            <a:r>
              <a:rPr lang="en-US" kern="1200" dirty="0">
                <a:latin typeface="Calibri"/>
                <a:ea typeface="+mn-ea"/>
                <a:cs typeface="Times New Roman"/>
              </a:rPr>
              <a:t>RITES is a leading player in the transport consultancy and engineering sector in India and uniquely placed in terms of diversification of services and geographical reach in various sectors such as railways, highways, urban engineering (metros) &amp; sustainability, airports, ports, ropeways, institutional buildings, inland waterways, and renewable energy. It is the only export arm of Indian Railways for providing rolling stock, other than Thailand, Malaysia, and Indonesia.</a:t>
            </a:r>
            <a:endParaRPr lang="en-IN" kern="1200" dirty="0">
              <a:latin typeface="Calibri"/>
              <a:cs typeface="Times New Roman"/>
            </a:endParaRPr>
          </a:p>
          <a:p>
            <a:pPr marL="285750" indent="-285750">
              <a:spcAft>
                <a:spcPts val="600"/>
              </a:spcAft>
              <a:buFont typeface="Wingdings" panose="05000000000000000000" pitchFamily="2" charset="2"/>
              <a:buChar char="Ø"/>
            </a:pPr>
            <a:endParaRPr lang="en-IN" sz="1600" dirty="0">
              <a:cs typeface="Calibri"/>
            </a:endParaRPr>
          </a:p>
        </p:txBody>
      </p:sp>
      <p:sp>
        <p:nvSpPr>
          <p:cNvPr id="7" name="TextBox 6">
            <a:extLst>
              <a:ext uri="{FF2B5EF4-FFF2-40B4-BE49-F238E27FC236}">
                <a16:creationId xmlns:a16="http://schemas.microsoft.com/office/drawing/2014/main" id="{9207A011-43F9-235D-210F-01C1911CC147}"/>
              </a:ext>
            </a:extLst>
          </p:cNvPr>
          <p:cNvSpPr txBox="1"/>
          <p:nvPr/>
        </p:nvSpPr>
        <p:spPr>
          <a:xfrm>
            <a:off x="4159860" y="3784113"/>
            <a:ext cx="6609723" cy="1562479"/>
          </a:xfrm>
          <a:prstGeom prst="rect">
            <a:avLst/>
          </a:prstGeom>
          <a:noFill/>
        </p:spPr>
        <p:txBody>
          <a:bodyPr wrap="square" lIns="91440" tIns="45720" rIns="91440" bIns="45720" rtlCol="0" anchor="t">
            <a:spAutoFit/>
          </a:bodyPr>
          <a:lstStyle/>
          <a:p>
            <a:pPr marL="90805" indent="-90805" defTabSz="285933">
              <a:lnSpc>
                <a:spcPct val="107000"/>
              </a:lnSpc>
              <a:spcAft>
                <a:spcPts val="250"/>
              </a:spcAft>
              <a:buFont typeface="Wingdings"/>
              <a:buChar char="Ø"/>
            </a:pPr>
            <a:r>
              <a:rPr lang="en-US" kern="1200" dirty="0">
                <a:latin typeface="Calibri"/>
                <a:ea typeface="+mn-ea"/>
                <a:cs typeface="Times New Roman"/>
              </a:rPr>
              <a:t>RITES success story spans over 48 years covering more than 55 countries. It also became a listed company in July 2018, and it has made it to the Top-500 listed Indian companies according to market capitalization.</a:t>
            </a:r>
            <a:endParaRPr lang="en-IN" kern="1200" dirty="0">
              <a:latin typeface="Calibri"/>
              <a:cs typeface="Times New Roman"/>
            </a:endParaRPr>
          </a:p>
          <a:p>
            <a:endParaRPr lang="en-IN" sz="1600" dirty="0">
              <a:cs typeface="Calibri"/>
            </a:endParaRPr>
          </a:p>
        </p:txBody>
      </p:sp>
      <p:sp>
        <p:nvSpPr>
          <p:cNvPr id="6" name="TextBox 5">
            <a:extLst>
              <a:ext uri="{FF2B5EF4-FFF2-40B4-BE49-F238E27FC236}">
                <a16:creationId xmlns:a16="http://schemas.microsoft.com/office/drawing/2014/main" id="{85FE3C4E-0806-F5E5-7015-E5EA59CCDDEF}"/>
              </a:ext>
            </a:extLst>
          </p:cNvPr>
          <p:cNvSpPr txBox="1"/>
          <p:nvPr/>
        </p:nvSpPr>
        <p:spPr>
          <a:xfrm>
            <a:off x="4159860" y="5240782"/>
            <a:ext cx="6956042"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dirty="0">
                <a:solidFill>
                  <a:srgbClr val="212529"/>
                </a:solidFill>
                <a:ea typeface="+mn-lt"/>
                <a:cs typeface="+mn-lt"/>
              </a:rPr>
              <a:t>RITES has been maintaining healthy ROE of 20.81% over the past 3 years and it has been maintaining healthy ROCE of 28.39% over the past 3 years.</a:t>
            </a:r>
          </a:p>
          <a:p>
            <a:pPr marL="285750" indent="-285750">
              <a:buFont typeface="Wingdings"/>
              <a:buChar char="Ø"/>
            </a:pPr>
            <a:endParaRPr lang="en-US" dirty="0">
              <a:cs typeface="Calibri" panose="020F0502020204030204"/>
            </a:endParaRPr>
          </a:p>
          <a:p>
            <a:pPr marL="285750" indent="-285750">
              <a:buFont typeface="Wingdings"/>
              <a:buChar char="Ø"/>
            </a:pPr>
            <a:r>
              <a:rPr lang="en-US" dirty="0">
                <a:solidFill>
                  <a:srgbClr val="212529"/>
                </a:solidFill>
                <a:ea typeface="+mn-lt"/>
                <a:cs typeface="+mn-lt"/>
              </a:rPr>
              <a:t>It is virtually debt free and has a healthy Interest coverage ratio of 137.</a:t>
            </a:r>
            <a:endParaRPr lang="en-US" dirty="0">
              <a:cs typeface="Calibri"/>
            </a:endParaRPr>
          </a:p>
          <a:p>
            <a:pPr marL="285750" indent="-285750" algn="l">
              <a:buFont typeface="Wingdings"/>
              <a:buChar char="Ø"/>
            </a:pPr>
            <a:endParaRPr lang="en-US" sz="1600" dirty="0">
              <a:cs typeface="Calibri"/>
            </a:endParaRPr>
          </a:p>
        </p:txBody>
      </p:sp>
    </p:spTree>
    <p:extLst>
      <p:ext uri="{BB962C8B-B14F-4D97-AF65-F5344CB8AC3E}">
        <p14:creationId xmlns:p14="http://schemas.microsoft.com/office/powerpoint/2010/main" val="1695569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0321200-28F1-7C02-54A1-D6421F6C37F8}"/>
              </a:ext>
            </a:extLst>
          </p:cNvPr>
          <p:cNvSpPr txBox="1"/>
          <p:nvPr/>
        </p:nvSpPr>
        <p:spPr>
          <a:xfrm>
            <a:off x="3699094" y="266158"/>
            <a:ext cx="4491044" cy="769441"/>
          </a:xfrm>
          <a:prstGeom prst="rect">
            <a:avLst/>
          </a:prstGeom>
          <a:noFill/>
        </p:spPr>
        <p:txBody>
          <a:bodyPr wrap="square" lIns="91440" tIns="45720" rIns="91440" bIns="45720" rtlCol="0" anchor="t">
            <a:spAutoFit/>
          </a:bodyPr>
          <a:lstStyle/>
          <a:p>
            <a:r>
              <a:rPr lang="en-IN" sz="4400" b="1">
                <a:latin typeface="Centaur"/>
              </a:rPr>
              <a:t>SWOT ANALYSIS</a:t>
            </a:r>
          </a:p>
        </p:txBody>
      </p:sp>
      <p:sp>
        <p:nvSpPr>
          <p:cNvPr id="2" name="TextBox 1">
            <a:extLst>
              <a:ext uri="{FF2B5EF4-FFF2-40B4-BE49-F238E27FC236}">
                <a16:creationId xmlns:a16="http://schemas.microsoft.com/office/drawing/2014/main" id="{938D94E3-0F1B-26F8-7DE8-C37AF4939616}"/>
              </a:ext>
            </a:extLst>
          </p:cNvPr>
          <p:cNvSpPr txBox="1"/>
          <p:nvPr/>
        </p:nvSpPr>
        <p:spPr>
          <a:xfrm>
            <a:off x="151698" y="943685"/>
            <a:ext cx="4846454" cy="2769989"/>
          </a:xfrm>
          <a:prstGeom prst="rect">
            <a:avLst/>
          </a:prstGeom>
          <a:noFill/>
        </p:spPr>
        <p:txBody>
          <a:bodyPr wrap="square" rtlCol="0">
            <a:spAutoFit/>
          </a:bodyPr>
          <a:lstStyle/>
          <a:p>
            <a:pPr algn="ctr"/>
            <a:r>
              <a:rPr lang="en-IN" sz="3000" b="1">
                <a:solidFill>
                  <a:schemeClr val="tx2">
                    <a:lumMod val="50000"/>
                  </a:schemeClr>
                </a:solidFill>
              </a:rPr>
              <a:t>Strengths</a:t>
            </a:r>
            <a:endParaRPr lang="en-IN">
              <a:solidFill>
                <a:schemeClr val="tx2">
                  <a:lumMod val="50000"/>
                </a:schemeClr>
              </a:solidFill>
            </a:endParaRPr>
          </a:p>
          <a:p>
            <a:pPr marL="214313" indent="-214313">
              <a:buFont typeface="Arial" panose="020B0604020202020204" pitchFamily="34" charset="0"/>
              <a:buChar char="•"/>
            </a:pPr>
            <a:r>
              <a:rPr lang="en-IN"/>
              <a:t>RITES is a leading company in multidisciplinary engineering and transport consultancy.</a:t>
            </a:r>
          </a:p>
          <a:p>
            <a:pPr marL="214313" indent="-214313">
              <a:buFont typeface="Arial" panose="020B0604020202020204" pitchFamily="34" charset="0"/>
              <a:buChar char="•"/>
            </a:pPr>
            <a:r>
              <a:rPr lang="en-US" sz="1800">
                <a:effectLst/>
                <a:latin typeface="Calibri" panose="020F0502020204030204" pitchFamily="34" charset="0"/>
                <a:ea typeface="Times New Roman" panose="02020603050405020304" pitchFamily="18" charset="0"/>
                <a:cs typeface="Times New Roman" panose="02020603050405020304" pitchFamily="18" charset="0"/>
              </a:rPr>
              <a:t>It is the only export arm of Indian Railways for providing rolling stock(other than Thailand, Malaysia, and Indonesia)</a:t>
            </a:r>
            <a:endParaRPr lang="en-IN" sz="180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a:solidFill>
                  <a:srgbClr val="212529"/>
                </a:solidFill>
                <a:latin typeface="Hind" panose="02000000000000000000" pitchFamily="2" charset="0"/>
                <a:ea typeface="Times New Roman" panose="02020603050405020304" pitchFamily="18" charset="0"/>
                <a:cs typeface="Times New Roman" panose="02020603050405020304" pitchFamily="18" charset="0"/>
              </a:rPr>
              <a:t>RITES</a:t>
            </a:r>
            <a:r>
              <a:rPr lang="en-IN" sz="1800">
                <a:solidFill>
                  <a:srgbClr val="212529"/>
                </a:solidFill>
                <a:effectLst/>
                <a:latin typeface="Hind" panose="02000000000000000000" pitchFamily="2" charset="0"/>
                <a:ea typeface="Times New Roman" panose="02020603050405020304" pitchFamily="18" charset="0"/>
                <a:cs typeface="Times New Roman" panose="02020603050405020304" pitchFamily="18" charset="0"/>
              </a:rPr>
              <a:t> has been maintaining healthy ROE of 20.81% over the past 3 years.</a:t>
            </a:r>
            <a:endParaRPr lang="en-IN" sz="1800">
              <a:solidFill>
                <a:srgbClr val="212529"/>
              </a:solidFill>
              <a:effectLst/>
              <a:latin typeface="Calibri" panose="020F0502020204030204" pitchFamily="34" charset="0"/>
              <a:ea typeface="Times New Roman" panose="02020603050405020304" pitchFamily="18" charset="0"/>
              <a:cs typeface="Times New Roman" panose="02020603050405020304" pitchFamily="18" charset="0"/>
            </a:endParaRPr>
          </a:p>
          <a:p>
            <a:pPr marL="214313" indent="-214313">
              <a:buFont typeface="Arial" panose="020B0604020202020204" pitchFamily="34" charset="0"/>
              <a:buChar char="•"/>
            </a:pPr>
            <a:endParaRPr lang="en-IN" sz="1800" b="1"/>
          </a:p>
        </p:txBody>
      </p:sp>
      <p:sp>
        <p:nvSpPr>
          <p:cNvPr id="4" name="TextBox 3">
            <a:extLst>
              <a:ext uri="{FF2B5EF4-FFF2-40B4-BE49-F238E27FC236}">
                <a16:creationId xmlns:a16="http://schemas.microsoft.com/office/drawing/2014/main" id="{29479229-580A-B35A-81BE-847D58CFA717}"/>
              </a:ext>
            </a:extLst>
          </p:cNvPr>
          <p:cNvSpPr txBox="1"/>
          <p:nvPr/>
        </p:nvSpPr>
        <p:spPr>
          <a:xfrm>
            <a:off x="7276346" y="1069940"/>
            <a:ext cx="5222967" cy="1969770"/>
          </a:xfrm>
          <a:prstGeom prst="rect">
            <a:avLst/>
          </a:prstGeom>
          <a:noFill/>
        </p:spPr>
        <p:txBody>
          <a:bodyPr wrap="square" rtlCol="0">
            <a:spAutoFit/>
          </a:bodyPr>
          <a:lstStyle/>
          <a:p>
            <a:pPr algn="ctr"/>
            <a:r>
              <a:rPr lang="en-IN" sz="3200" b="1">
                <a:solidFill>
                  <a:srgbClr val="055261"/>
                </a:solidFill>
              </a:rPr>
              <a:t>Weakness</a:t>
            </a:r>
          </a:p>
          <a:p>
            <a:pPr marL="285750" indent="-285750">
              <a:buFont typeface="Arial" panose="020B0604020202020204" pitchFamily="34" charset="0"/>
              <a:buChar char="•"/>
            </a:pPr>
            <a:r>
              <a:rPr lang="en-US" b="0" i="0">
                <a:effectLst/>
                <a:latin typeface="Roboto" panose="020B0604020202020204" pitchFamily="2" charset="0"/>
              </a:rPr>
              <a:t>Decline in Net Profit due to falling Profit Margin </a:t>
            </a:r>
          </a:p>
          <a:p>
            <a:pPr marL="285750" indent="-285750">
              <a:buFont typeface="Arial" panose="020B0604020202020204" pitchFamily="34" charset="0"/>
              <a:buChar char="•"/>
            </a:pPr>
            <a:r>
              <a:rPr lang="en-IN"/>
              <a:t>There is a decline in net cashflow.</a:t>
            </a:r>
          </a:p>
          <a:p>
            <a:pPr marL="285750" indent="-285750">
              <a:buFont typeface="Arial" panose="020B0604020202020204" pitchFamily="34" charset="0"/>
              <a:buChar char="•"/>
            </a:pPr>
            <a:r>
              <a:rPr lang="en-US"/>
              <a:t>It is a mid-range performer.</a:t>
            </a:r>
            <a:endParaRPr lang="en-IN"/>
          </a:p>
          <a:p>
            <a:endParaRPr lang="en-IN"/>
          </a:p>
        </p:txBody>
      </p:sp>
      <p:sp>
        <p:nvSpPr>
          <p:cNvPr id="5" name="TextBox 4">
            <a:extLst>
              <a:ext uri="{FF2B5EF4-FFF2-40B4-BE49-F238E27FC236}">
                <a16:creationId xmlns:a16="http://schemas.microsoft.com/office/drawing/2014/main" id="{FDD2E9CD-BDD1-84C6-0DBC-1FA6E4D07B47}"/>
              </a:ext>
            </a:extLst>
          </p:cNvPr>
          <p:cNvSpPr txBox="1"/>
          <p:nvPr/>
        </p:nvSpPr>
        <p:spPr>
          <a:xfrm>
            <a:off x="151697" y="4079947"/>
            <a:ext cx="5181600" cy="2523768"/>
          </a:xfrm>
          <a:prstGeom prst="rect">
            <a:avLst/>
          </a:prstGeom>
          <a:noFill/>
        </p:spPr>
        <p:txBody>
          <a:bodyPr wrap="square" lIns="91440" tIns="45720" rIns="91440" bIns="45720" rtlCol="0" anchor="t">
            <a:spAutoFit/>
          </a:bodyPr>
          <a:lstStyle/>
          <a:p>
            <a:pPr algn="ctr"/>
            <a:r>
              <a:rPr lang="en-IN" sz="3200" b="1">
                <a:solidFill>
                  <a:srgbClr val="3CA0C4"/>
                </a:solidFill>
                <a:latin typeface="+mj-lt"/>
              </a:rPr>
              <a:t>Opportunities</a:t>
            </a:r>
          </a:p>
          <a:p>
            <a:pPr marL="285750" indent="-285750">
              <a:buFont typeface="Arial" panose="020B0604020202020204" pitchFamily="34" charset="0"/>
              <a:buChar char="•"/>
            </a:pPr>
            <a:r>
              <a:rPr lang="en-US">
                <a:latin typeface="Calibri"/>
                <a:ea typeface="Times New Roman" panose="02020603050405020304" pitchFamily="18" charset="0"/>
                <a:cs typeface="Times New Roman"/>
              </a:rPr>
              <a:t>It </a:t>
            </a:r>
            <a:r>
              <a:rPr lang="en-US" sz="1800">
                <a:effectLst/>
                <a:latin typeface="Calibri"/>
                <a:ea typeface="Times New Roman" panose="02020603050405020304" pitchFamily="18" charset="0"/>
                <a:cs typeface="Times New Roman"/>
              </a:rPr>
              <a:t> has a good geographical reach and provides varied services in several sectors such as railways, highways, urban engineering (metros) &amp; sustainability, airports, ports, ropeways, institutional buildings, inland waterways, and renewable energy.</a:t>
            </a:r>
            <a:endParaRPr lang="en-IN">
              <a:latin typeface="Calibri"/>
              <a:cs typeface="Times New Roman"/>
            </a:endParaRPr>
          </a:p>
          <a:p>
            <a:endParaRPr lang="en-IN"/>
          </a:p>
        </p:txBody>
      </p:sp>
      <p:sp>
        <p:nvSpPr>
          <p:cNvPr id="11" name="TextBox 10">
            <a:extLst>
              <a:ext uri="{FF2B5EF4-FFF2-40B4-BE49-F238E27FC236}">
                <a16:creationId xmlns:a16="http://schemas.microsoft.com/office/drawing/2014/main" id="{7D95AFBF-2322-3336-6B80-412B52A071BD}"/>
              </a:ext>
            </a:extLst>
          </p:cNvPr>
          <p:cNvSpPr txBox="1"/>
          <p:nvPr/>
        </p:nvSpPr>
        <p:spPr>
          <a:xfrm>
            <a:off x="7168584" y="4079947"/>
            <a:ext cx="4586514" cy="1692771"/>
          </a:xfrm>
          <a:prstGeom prst="rect">
            <a:avLst/>
          </a:prstGeom>
          <a:noFill/>
        </p:spPr>
        <p:txBody>
          <a:bodyPr wrap="square" rtlCol="0">
            <a:spAutoFit/>
          </a:bodyPr>
          <a:lstStyle/>
          <a:p>
            <a:pPr algn="ctr"/>
            <a:r>
              <a:rPr lang="en-IN" sz="3200" b="1" dirty="0">
                <a:solidFill>
                  <a:srgbClr val="49DEE9"/>
                </a:solidFill>
              </a:rPr>
              <a:t>Threats</a:t>
            </a:r>
          </a:p>
          <a:p>
            <a:pPr marL="457200" indent="-457200">
              <a:buFont typeface="Arial" panose="020B0604020202020204" pitchFamily="34" charset="0"/>
              <a:buChar char="•"/>
            </a:pPr>
            <a:r>
              <a:rPr lang="en-IN" b="1" dirty="0"/>
              <a:t>Increasing competition </a:t>
            </a:r>
            <a:r>
              <a:rPr lang="en-IN" dirty="0"/>
              <a:t>in market puts pressure on sales and revenue.</a:t>
            </a:r>
          </a:p>
          <a:p>
            <a:pPr marL="457200" indent="-457200">
              <a:buFont typeface="Arial" panose="020B0604020202020204" pitchFamily="34" charset="0"/>
              <a:buChar char="•"/>
            </a:pPr>
            <a:r>
              <a:rPr lang="en-IN" b="1" dirty="0"/>
              <a:t>Negative social media reviews </a:t>
            </a:r>
            <a:r>
              <a:rPr lang="en-IN" dirty="0"/>
              <a:t>can harm company reputation.</a:t>
            </a:r>
          </a:p>
        </p:txBody>
      </p:sp>
      <p:pic>
        <p:nvPicPr>
          <p:cNvPr id="30" name="Picture 29">
            <a:extLst>
              <a:ext uri="{FF2B5EF4-FFF2-40B4-BE49-F238E27FC236}">
                <a16:creationId xmlns:a16="http://schemas.microsoft.com/office/drawing/2014/main" id="{FE4C6D06-EA08-9778-9C81-B852FB4ADF72}"/>
              </a:ext>
            </a:extLst>
          </p:cNvPr>
          <p:cNvPicPr>
            <a:picLocks noChangeAspect="1"/>
          </p:cNvPicPr>
          <p:nvPr/>
        </p:nvPicPr>
        <p:blipFill>
          <a:blip r:embed="rId2"/>
          <a:stretch>
            <a:fillRect/>
          </a:stretch>
        </p:blipFill>
        <p:spPr>
          <a:xfrm>
            <a:off x="4800601" y="2465794"/>
            <a:ext cx="2262880" cy="2153521"/>
          </a:xfrm>
          <a:prstGeom prst="rect">
            <a:avLst/>
          </a:prstGeom>
        </p:spPr>
      </p:pic>
      <p:sp>
        <p:nvSpPr>
          <p:cNvPr id="3" name="TextBox 2">
            <a:extLst>
              <a:ext uri="{FF2B5EF4-FFF2-40B4-BE49-F238E27FC236}">
                <a16:creationId xmlns:a16="http://schemas.microsoft.com/office/drawing/2014/main" id="{81F3F155-B6BE-679E-DE55-FD2E0DE690F0}"/>
              </a:ext>
            </a:extLst>
          </p:cNvPr>
          <p:cNvSpPr txBox="1"/>
          <p:nvPr/>
        </p:nvSpPr>
        <p:spPr>
          <a:xfrm>
            <a:off x="11991109" y="6603314"/>
            <a:ext cx="138546" cy="261609"/>
          </a:xfrm>
          <a:prstGeom prst="rect">
            <a:avLst/>
          </a:prstGeom>
          <a:noFill/>
        </p:spPr>
        <p:txBody>
          <a:bodyPr wrap="square" rtlCol="0">
            <a:spAutoFit/>
          </a:bodyPr>
          <a:lstStyle/>
          <a:p>
            <a:r>
              <a:rPr lang="en-US" sz="1100">
                <a:latin typeface="+mj-lt"/>
              </a:rPr>
              <a:t>4</a:t>
            </a:r>
            <a:endParaRPr lang="en-IN" sz="1100">
              <a:latin typeface="+mj-lt"/>
            </a:endParaRPr>
          </a:p>
        </p:txBody>
      </p:sp>
    </p:spTree>
    <p:extLst>
      <p:ext uri="{BB962C8B-B14F-4D97-AF65-F5344CB8AC3E}">
        <p14:creationId xmlns:p14="http://schemas.microsoft.com/office/powerpoint/2010/main" val="2861433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0DD0D3D2-B921-C987-7FDC-BAB56A357946}"/>
              </a:ext>
            </a:extLst>
          </p:cNvPr>
          <p:cNvSpPr txBox="1"/>
          <p:nvPr/>
        </p:nvSpPr>
        <p:spPr>
          <a:xfrm>
            <a:off x="2110779" y="306880"/>
            <a:ext cx="6479078" cy="830997"/>
          </a:xfrm>
          <a:prstGeom prst="rect">
            <a:avLst/>
          </a:prstGeom>
          <a:noFill/>
        </p:spPr>
        <p:txBody>
          <a:bodyPr wrap="square" lIns="91440" tIns="45720" rIns="91440" bIns="45720" rtlCol="0" anchor="t">
            <a:spAutoFit/>
          </a:bodyPr>
          <a:lstStyle/>
          <a:p>
            <a:r>
              <a:rPr lang="en-IN" sz="4800" b="1"/>
              <a:t>Competitors Analysis</a:t>
            </a:r>
            <a:r>
              <a:rPr lang="en-IN" sz="3600" b="1"/>
              <a:t> </a:t>
            </a:r>
            <a:endParaRPr lang="en-IN" sz="3600" b="1">
              <a:solidFill>
                <a:prstClr val="black"/>
              </a:solidFill>
            </a:endParaRPr>
          </a:p>
        </p:txBody>
      </p:sp>
      <p:graphicFrame>
        <p:nvGraphicFramePr>
          <p:cNvPr id="36" name="Diagram 35">
            <a:extLst>
              <a:ext uri="{FF2B5EF4-FFF2-40B4-BE49-F238E27FC236}">
                <a16:creationId xmlns:a16="http://schemas.microsoft.com/office/drawing/2014/main" id="{862C2206-2BB9-10CC-7B42-D2E483F1513E}"/>
              </a:ext>
            </a:extLst>
          </p:cNvPr>
          <p:cNvGraphicFramePr/>
          <p:nvPr>
            <p:extLst>
              <p:ext uri="{D42A27DB-BD31-4B8C-83A1-F6EECF244321}">
                <p14:modId xmlns:p14="http://schemas.microsoft.com/office/powerpoint/2010/main" val="2881040830"/>
              </p:ext>
            </p:extLst>
          </p:nvPr>
        </p:nvGraphicFramePr>
        <p:xfrm>
          <a:off x="6735" y="2241590"/>
          <a:ext cx="2740341" cy="4364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7" name="TextBox 36">
            <a:extLst>
              <a:ext uri="{FF2B5EF4-FFF2-40B4-BE49-F238E27FC236}">
                <a16:creationId xmlns:a16="http://schemas.microsoft.com/office/drawing/2014/main" id="{50F9862A-7A3A-F2DF-5E1B-4E8C3CDAE175}"/>
              </a:ext>
            </a:extLst>
          </p:cNvPr>
          <p:cNvSpPr txBox="1"/>
          <p:nvPr/>
        </p:nvSpPr>
        <p:spPr>
          <a:xfrm>
            <a:off x="452799" y="2918332"/>
            <a:ext cx="534538" cy="646331"/>
          </a:xfrm>
          <a:prstGeom prst="rect">
            <a:avLst/>
          </a:prstGeom>
          <a:noFill/>
        </p:spPr>
        <p:txBody>
          <a:bodyPr wrap="square" rtlCol="0">
            <a:spAutoFit/>
          </a:bodyPr>
          <a:lstStyle/>
          <a:p>
            <a:pPr algn="ctr"/>
            <a:r>
              <a:rPr lang="en-IN" sz="3600" dirty="0">
                <a:solidFill>
                  <a:prstClr val="black"/>
                </a:solidFill>
              </a:rPr>
              <a:t>1</a:t>
            </a:r>
          </a:p>
        </p:txBody>
      </p:sp>
      <p:sp>
        <p:nvSpPr>
          <p:cNvPr id="38" name="TextBox 37">
            <a:extLst>
              <a:ext uri="{FF2B5EF4-FFF2-40B4-BE49-F238E27FC236}">
                <a16:creationId xmlns:a16="http://schemas.microsoft.com/office/drawing/2014/main" id="{5D213692-1905-EBF2-EBE6-57AF70970F18}"/>
              </a:ext>
            </a:extLst>
          </p:cNvPr>
          <p:cNvSpPr txBox="1"/>
          <p:nvPr/>
        </p:nvSpPr>
        <p:spPr>
          <a:xfrm flipH="1">
            <a:off x="511342" y="4066725"/>
            <a:ext cx="483935" cy="646331"/>
          </a:xfrm>
          <a:prstGeom prst="rect">
            <a:avLst/>
          </a:prstGeom>
          <a:noFill/>
        </p:spPr>
        <p:txBody>
          <a:bodyPr wrap="square" rtlCol="0">
            <a:spAutoFit/>
          </a:bodyPr>
          <a:lstStyle/>
          <a:p>
            <a:r>
              <a:rPr lang="en-IN" sz="3600" dirty="0">
                <a:solidFill>
                  <a:prstClr val="black"/>
                </a:solidFill>
              </a:rPr>
              <a:t>2</a:t>
            </a:r>
          </a:p>
        </p:txBody>
      </p:sp>
      <p:sp>
        <p:nvSpPr>
          <p:cNvPr id="40" name="TextBox 39">
            <a:extLst>
              <a:ext uri="{FF2B5EF4-FFF2-40B4-BE49-F238E27FC236}">
                <a16:creationId xmlns:a16="http://schemas.microsoft.com/office/drawing/2014/main" id="{48E9D698-00E4-6F58-5F25-F7B26F66D3FD}"/>
              </a:ext>
            </a:extLst>
          </p:cNvPr>
          <p:cNvSpPr txBox="1"/>
          <p:nvPr/>
        </p:nvSpPr>
        <p:spPr>
          <a:xfrm>
            <a:off x="511342" y="5215118"/>
            <a:ext cx="534537" cy="646331"/>
          </a:xfrm>
          <a:prstGeom prst="rect">
            <a:avLst/>
          </a:prstGeom>
          <a:noFill/>
        </p:spPr>
        <p:txBody>
          <a:bodyPr wrap="square" rtlCol="0">
            <a:spAutoFit/>
          </a:bodyPr>
          <a:lstStyle/>
          <a:p>
            <a:r>
              <a:rPr lang="en-IN" sz="3600" dirty="0">
                <a:solidFill>
                  <a:prstClr val="black"/>
                </a:solidFill>
              </a:rPr>
              <a:t>3</a:t>
            </a:r>
          </a:p>
        </p:txBody>
      </p:sp>
      <p:graphicFrame>
        <p:nvGraphicFramePr>
          <p:cNvPr id="41" name="Diagram 40">
            <a:extLst>
              <a:ext uri="{FF2B5EF4-FFF2-40B4-BE49-F238E27FC236}">
                <a16:creationId xmlns:a16="http://schemas.microsoft.com/office/drawing/2014/main" id="{E0F67247-CF74-E0EE-AC00-A1B62250379A}"/>
              </a:ext>
            </a:extLst>
          </p:cNvPr>
          <p:cNvGraphicFramePr/>
          <p:nvPr>
            <p:extLst>
              <p:ext uri="{D42A27DB-BD31-4B8C-83A1-F6EECF244321}">
                <p14:modId xmlns:p14="http://schemas.microsoft.com/office/powerpoint/2010/main" val="739117013"/>
              </p:ext>
            </p:extLst>
          </p:nvPr>
        </p:nvGraphicFramePr>
        <p:xfrm>
          <a:off x="2467754" y="2395112"/>
          <a:ext cx="2873613" cy="426140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2" name="TextBox 41">
            <a:extLst>
              <a:ext uri="{FF2B5EF4-FFF2-40B4-BE49-F238E27FC236}">
                <a16:creationId xmlns:a16="http://schemas.microsoft.com/office/drawing/2014/main" id="{1041B03E-F0C1-D096-604F-E96B4F5C7E5A}"/>
              </a:ext>
            </a:extLst>
          </p:cNvPr>
          <p:cNvSpPr txBox="1"/>
          <p:nvPr/>
        </p:nvSpPr>
        <p:spPr>
          <a:xfrm>
            <a:off x="3004207" y="2952401"/>
            <a:ext cx="402188" cy="646331"/>
          </a:xfrm>
          <a:prstGeom prst="rect">
            <a:avLst/>
          </a:prstGeom>
          <a:noFill/>
        </p:spPr>
        <p:txBody>
          <a:bodyPr wrap="square" rtlCol="0">
            <a:spAutoFit/>
          </a:bodyPr>
          <a:lstStyle/>
          <a:p>
            <a:r>
              <a:rPr lang="en-IN" sz="3600" dirty="0">
                <a:solidFill>
                  <a:prstClr val="black"/>
                </a:solidFill>
              </a:rPr>
              <a:t>1</a:t>
            </a:r>
          </a:p>
        </p:txBody>
      </p:sp>
      <p:sp>
        <p:nvSpPr>
          <p:cNvPr id="43" name="TextBox 42">
            <a:extLst>
              <a:ext uri="{FF2B5EF4-FFF2-40B4-BE49-F238E27FC236}">
                <a16:creationId xmlns:a16="http://schemas.microsoft.com/office/drawing/2014/main" id="{423FCFBF-B43E-30B6-848E-10E8BF2F646B}"/>
              </a:ext>
            </a:extLst>
          </p:cNvPr>
          <p:cNvSpPr txBox="1"/>
          <p:nvPr/>
        </p:nvSpPr>
        <p:spPr>
          <a:xfrm>
            <a:off x="3015245" y="4202647"/>
            <a:ext cx="509442" cy="646331"/>
          </a:xfrm>
          <a:prstGeom prst="rect">
            <a:avLst/>
          </a:prstGeom>
          <a:solidFill>
            <a:schemeClr val="accent5">
              <a:lumMod val="75000"/>
            </a:schemeClr>
          </a:solidFill>
        </p:spPr>
        <p:txBody>
          <a:bodyPr wrap="square" rtlCol="0">
            <a:spAutoFit/>
          </a:bodyPr>
          <a:lstStyle/>
          <a:p>
            <a:r>
              <a:rPr lang="en-IN" sz="3600" dirty="0">
                <a:solidFill>
                  <a:prstClr val="black"/>
                </a:solidFill>
              </a:rPr>
              <a:t>2</a:t>
            </a:r>
          </a:p>
        </p:txBody>
      </p:sp>
      <p:sp>
        <p:nvSpPr>
          <p:cNvPr id="44" name="TextBox 43">
            <a:extLst>
              <a:ext uri="{FF2B5EF4-FFF2-40B4-BE49-F238E27FC236}">
                <a16:creationId xmlns:a16="http://schemas.microsoft.com/office/drawing/2014/main" id="{10DB7961-F387-1A4C-B2C2-430FF0A46001}"/>
              </a:ext>
            </a:extLst>
          </p:cNvPr>
          <p:cNvSpPr txBox="1"/>
          <p:nvPr/>
        </p:nvSpPr>
        <p:spPr>
          <a:xfrm>
            <a:off x="3022610" y="5329577"/>
            <a:ext cx="329231" cy="646331"/>
          </a:xfrm>
          <a:prstGeom prst="rect">
            <a:avLst/>
          </a:prstGeom>
          <a:noFill/>
        </p:spPr>
        <p:txBody>
          <a:bodyPr wrap="square" rtlCol="0">
            <a:spAutoFit/>
          </a:bodyPr>
          <a:lstStyle/>
          <a:p>
            <a:r>
              <a:rPr lang="en-IN" sz="3600" dirty="0">
                <a:solidFill>
                  <a:prstClr val="black"/>
                </a:solidFill>
              </a:rPr>
              <a:t>3</a:t>
            </a:r>
          </a:p>
        </p:txBody>
      </p:sp>
      <p:graphicFrame>
        <p:nvGraphicFramePr>
          <p:cNvPr id="45" name="Diagram 44">
            <a:extLst>
              <a:ext uri="{FF2B5EF4-FFF2-40B4-BE49-F238E27FC236}">
                <a16:creationId xmlns:a16="http://schemas.microsoft.com/office/drawing/2014/main" id="{3B3CD808-6055-C80E-4C30-4CB57F124522}"/>
              </a:ext>
            </a:extLst>
          </p:cNvPr>
          <p:cNvGraphicFramePr/>
          <p:nvPr>
            <p:extLst>
              <p:ext uri="{D42A27DB-BD31-4B8C-83A1-F6EECF244321}">
                <p14:modId xmlns:p14="http://schemas.microsoft.com/office/powerpoint/2010/main" val="3883716960"/>
              </p:ext>
            </p:extLst>
          </p:nvPr>
        </p:nvGraphicFramePr>
        <p:xfrm>
          <a:off x="5173372" y="2230592"/>
          <a:ext cx="2835922" cy="449718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46" name="TextBox 45">
            <a:extLst>
              <a:ext uri="{FF2B5EF4-FFF2-40B4-BE49-F238E27FC236}">
                <a16:creationId xmlns:a16="http://schemas.microsoft.com/office/drawing/2014/main" id="{2170F45A-9008-7CE6-3B61-E348C3EA5A0D}"/>
              </a:ext>
            </a:extLst>
          </p:cNvPr>
          <p:cNvSpPr txBox="1"/>
          <p:nvPr/>
        </p:nvSpPr>
        <p:spPr>
          <a:xfrm>
            <a:off x="5713739" y="2920478"/>
            <a:ext cx="366536" cy="646331"/>
          </a:xfrm>
          <a:prstGeom prst="rect">
            <a:avLst/>
          </a:prstGeom>
          <a:noFill/>
        </p:spPr>
        <p:txBody>
          <a:bodyPr wrap="square" rtlCol="0">
            <a:spAutoFit/>
          </a:bodyPr>
          <a:lstStyle/>
          <a:p>
            <a:r>
              <a:rPr lang="en-IN" sz="3600" dirty="0">
                <a:solidFill>
                  <a:prstClr val="black"/>
                </a:solidFill>
              </a:rPr>
              <a:t>1</a:t>
            </a:r>
          </a:p>
        </p:txBody>
      </p:sp>
      <p:sp>
        <p:nvSpPr>
          <p:cNvPr id="47" name="TextBox 46">
            <a:extLst>
              <a:ext uri="{FF2B5EF4-FFF2-40B4-BE49-F238E27FC236}">
                <a16:creationId xmlns:a16="http://schemas.microsoft.com/office/drawing/2014/main" id="{6B014A0E-CA1A-F47D-32AA-68896523B98A}"/>
              </a:ext>
            </a:extLst>
          </p:cNvPr>
          <p:cNvSpPr txBox="1"/>
          <p:nvPr/>
        </p:nvSpPr>
        <p:spPr>
          <a:xfrm>
            <a:off x="5687739" y="4156020"/>
            <a:ext cx="408261" cy="646331"/>
          </a:xfrm>
          <a:prstGeom prst="rect">
            <a:avLst/>
          </a:prstGeom>
          <a:noFill/>
        </p:spPr>
        <p:txBody>
          <a:bodyPr wrap="square" rtlCol="0">
            <a:spAutoFit/>
          </a:bodyPr>
          <a:lstStyle/>
          <a:p>
            <a:r>
              <a:rPr lang="en-IN" sz="3600" dirty="0">
                <a:solidFill>
                  <a:prstClr val="black"/>
                </a:solidFill>
              </a:rPr>
              <a:t>2</a:t>
            </a:r>
          </a:p>
        </p:txBody>
      </p:sp>
      <p:sp>
        <p:nvSpPr>
          <p:cNvPr id="48" name="TextBox 47">
            <a:extLst>
              <a:ext uri="{FF2B5EF4-FFF2-40B4-BE49-F238E27FC236}">
                <a16:creationId xmlns:a16="http://schemas.microsoft.com/office/drawing/2014/main" id="{ACEB783E-F99A-7EF8-56DC-201A13A8ABCD}"/>
              </a:ext>
            </a:extLst>
          </p:cNvPr>
          <p:cNvSpPr txBox="1"/>
          <p:nvPr/>
        </p:nvSpPr>
        <p:spPr>
          <a:xfrm>
            <a:off x="5713739" y="5391562"/>
            <a:ext cx="576063" cy="646331"/>
          </a:xfrm>
          <a:prstGeom prst="rect">
            <a:avLst/>
          </a:prstGeom>
          <a:noFill/>
        </p:spPr>
        <p:txBody>
          <a:bodyPr wrap="square" rtlCol="0">
            <a:spAutoFit/>
          </a:bodyPr>
          <a:lstStyle/>
          <a:p>
            <a:r>
              <a:rPr lang="en-IN" sz="3600" dirty="0">
                <a:solidFill>
                  <a:prstClr val="black"/>
                </a:solidFill>
              </a:rPr>
              <a:t>3</a:t>
            </a:r>
          </a:p>
        </p:txBody>
      </p:sp>
      <p:pic>
        <p:nvPicPr>
          <p:cNvPr id="2050"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001716" y="227959"/>
            <a:ext cx="3698135" cy="306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84828" y="3564663"/>
            <a:ext cx="3439812" cy="2713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24" descr="Logo, company name&#10;&#10;Description automatically generated">
            <a:extLst>
              <a:ext uri="{FF2B5EF4-FFF2-40B4-BE49-F238E27FC236}">
                <a16:creationId xmlns:a16="http://schemas.microsoft.com/office/drawing/2014/main" id="{FC29383F-43A2-B136-07F1-DDE89994BDF4}"/>
              </a:ext>
            </a:extLst>
          </p:cNvPr>
          <p:cNvPicPr>
            <a:picLocks noChangeAspect="1"/>
          </p:cNvPicPr>
          <p:nvPr/>
        </p:nvPicPr>
        <p:blipFill>
          <a:blip r:embed="rId19"/>
          <a:stretch>
            <a:fillRect/>
          </a:stretch>
        </p:blipFill>
        <p:spPr>
          <a:xfrm>
            <a:off x="5709745" y="1656392"/>
            <a:ext cx="2060028" cy="970181"/>
          </a:xfrm>
          <a:prstGeom prst="rect">
            <a:avLst/>
          </a:prstGeom>
        </p:spPr>
      </p:pic>
      <p:pic>
        <p:nvPicPr>
          <p:cNvPr id="25" name="Picture 25" descr="Logo, company name&#10;&#10;Description automatically generated">
            <a:extLst>
              <a:ext uri="{FF2B5EF4-FFF2-40B4-BE49-F238E27FC236}">
                <a16:creationId xmlns:a16="http://schemas.microsoft.com/office/drawing/2014/main" id="{EC961636-792B-3360-2398-2C1CCB5EC5EE}"/>
              </a:ext>
            </a:extLst>
          </p:cNvPr>
          <p:cNvPicPr>
            <a:picLocks noChangeAspect="1"/>
          </p:cNvPicPr>
          <p:nvPr/>
        </p:nvPicPr>
        <p:blipFill rotWithShape="1">
          <a:blip r:embed="rId20"/>
          <a:srcRect l="8942" r="15308" b="-1031"/>
          <a:stretch/>
        </p:blipFill>
        <p:spPr>
          <a:xfrm>
            <a:off x="3203642" y="1259434"/>
            <a:ext cx="1735880" cy="1238069"/>
          </a:xfrm>
          <a:prstGeom prst="rect">
            <a:avLst/>
          </a:prstGeom>
        </p:spPr>
      </p:pic>
      <p:pic>
        <p:nvPicPr>
          <p:cNvPr id="26" name="Picture 26" descr="Logo, company name&#10;&#10;Description automatically generated">
            <a:extLst>
              <a:ext uri="{FF2B5EF4-FFF2-40B4-BE49-F238E27FC236}">
                <a16:creationId xmlns:a16="http://schemas.microsoft.com/office/drawing/2014/main" id="{490355D3-5502-92B2-E89B-0EFA2F2117BE}"/>
              </a:ext>
            </a:extLst>
          </p:cNvPr>
          <p:cNvPicPr>
            <a:picLocks noChangeAspect="1"/>
          </p:cNvPicPr>
          <p:nvPr/>
        </p:nvPicPr>
        <p:blipFill>
          <a:blip r:embed="rId21"/>
          <a:stretch>
            <a:fillRect/>
          </a:stretch>
        </p:blipFill>
        <p:spPr>
          <a:xfrm>
            <a:off x="728334" y="1477196"/>
            <a:ext cx="2143125" cy="1210332"/>
          </a:xfrm>
          <a:prstGeom prst="rect">
            <a:avLst/>
          </a:prstGeom>
        </p:spPr>
      </p:pic>
    </p:spTree>
    <p:extLst>
      <p:ext uri="{BB962C8B-B14F-4D97-AF65-F5344CB8AC3E}">
        <p14:creationId xmlns:p14="http://schemas.microsoft.com/office/powerpoint/2010/main" val="1244669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11">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909138" y="552728"/>
            <a:ext cx="7056969" cy="793054"/>
          </a:xfrm>
          <a:prstGeom prst="rect">
            <a:avLst/>
          </a:prstGeom>
        </p:spPr>
        <p:txBody>
          <a:bodyPr vert="horz" lIns="91440" tIns="45720" rIns="91440" bIns="45720" rtlCol="0" anchor="t">
            <a:normAutofit fontScale="70000" lnSpcReduction="20000"/>
          </a:bodyPr>
          <a:lstStyle/>
          <a:p>
            <a:pPr>
              <a:lnSpc>
                <a:spcPct val="90000"/>
              </a:lnSpc>
              <a:spcBef>
                <a:spcPct val="0"/>
              </a:spcBef>
              <a:spcAft>
                <a:spcPts val="600"/>
              </a:spcAft>
            </a:pPr>
            <a:r>
              <a:rPr lang="en-US" sz="8000" b="1" kern="1200" dirty="0">
                <a:solidFill>
                  <a:schemeClr val="tx1"/>
                </a:solidFill>
                <a:latin typeface="+mj-lt"/>
                <a:ea typeface="+mj-ea"/>
                <a:cs typeface="+mj-cs"/>
              </a:rPr>
              <a:t>Competitors Analysis </a:t>
            </a:r>
          </a:p>
        </p:txBody>
      </p:sp>
      <p:grpSp>
        <p:nvGrpSpPr>
          <p:cNvPr id="47" name="Group 13">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4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1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49" name="Straight Connector 1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7" name="Diagram 6"/>
          <p:cNvGraphicFramePr/>
          <p:nvPr>
            <p:extLst>
              <p:ext uri="{D42A27DB-BD31-4B8C-83A1-F6EECF244321}">
                <p14:modId xmlns:p14="http://schemas.microsoft.com/office/powerpoint/2010/main" val="3368015421"/>
              </p:ext>
            </p:extLst>
          </p:nvPr>
        </p:nvGraphicFramePr>
        <p:xfrm>
          <a:off x="1069821" y="1720522"/>
          <a:ext cx="9973589" cy="4670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0214202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TotalTime>
  <Words>1614</Words>
  <Application>Microsoft Office PowerPoint</Application>
  <PresentationFormat>Widescreen</PresentationFormat>
  <Paragraphs>153</Paragraphs>
  <Slides>19</Slides>
  <Notes>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19</vt:i4>
      </vt:variant>
    </vt:vector>
  </HeadingPairs>
  <TitlesOfParts>
    <vt:vector size="33" baseType="lpstr">
      <vt:lpstr>Arial</vt:lpstr>
      <vt:lpstr>Calibri</vt:lpstr>
      <vt:lpstr>Calibri Light</vt:lpstr>
      <vt:lpstr>Centaur</vt:lpstr>
      <vt:lpstr>Hind</vt:lpstr>
      <vt:lpstr>Roboto</vt:lpstr>
      <vt:lpstr>Segoe UI</vt:lpstr>
      <vt:lpstr>Söhne</vt:lpstr>
      <vt:lpstr>system-ui</vt:lpstr>
      <vt:lpstr>Wingdings</vt:lpstr>
      <vt:lpstr>Office Theme</vt:lpstr>
      <vt:lpstr>Office Theme</vt:lpstr>
      <vt:lpstr>1_Office Theme</vt:lpstr>
      <vt:lpstr>Office Theme</vt:lpstr>
      <vt:lpstr>PowerPoint Presentation</vt:lpstr>
      <vt:lpstr>PowerPoint Presentation</vt:lpstr>
      <vt:lpstr>PowerPoint Presentation</vt:lpstr>
      <vt:lpstr>Reasons to choose RITES</vt:lpstr>
      <vt:lpstr>PowerPoint Presentation</vt:lpstr>
      <vt:lpstr>PowerPoint Presentation</vt:lpstr>
      <vt:lpstr>PowerPoint Presentation</vt:lpstr>
      <vt:lpstr>PowerPoint Presentation</vt:lpstr>
      <vt:lpstr>PowerPoint Presentation</vt:lpstr>
      <vt:lpstr>FINANCIAL ANALYSIS</vt:lpstr>
      <vt:lpstr>Financial Analysis</vt:lpstr>
      <vt:lpstr>PowerPoint Presentation</vt:lpstr>
      <vt:lpstr>PowerPoint Presentation</vt:lpstr>
      <vt:lpstr>Financial Ratios</vt:lpstr>
      <vt:lpstr>INVENTORY TURNOVER RATIO ,       OPERATING MARGIN</vt:lpstr>
      <vt:lpstr>INVESTMENT RISKS AND THREATS</vt:lpstr>
      <vt:lpstr>CONCLUSION</vt:lpstr>
      <vt:lpstr>APPENDIX</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Reasons to choose RITES</dc:title>
  <dc:creator>Shailesh Mishra</dc:creator>
  <cp:lastModifiedBy>Shailesh Mishra</cp:lastModifiedBy>
  <cp:revision>2</cp:revision>
  <dcterms:created xsi:type="dcterms:W3CDTF">2023-05-30T16:58:58Z</dcterms:created>
  <dcterms:modified xsi:type="dcterms:W3CDTF">2023-05-30T20:04:32Z</dcterms:modified>
</cp:coreProperties>
</file>